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drawings/drawing12.xml" ContentType="application/vnd.openxmlformats-officedocument.drawingml.chartshape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drawings/drawing13.xml" ContentType="application/vnd.openxmlformats-officedocument.drawingml.chartshapes+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drawings/drawing14.xml" ContentType="application/vnd.openxmlformats-officedocument.drawingml.chartshapes+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7.xml" ContentType="application/vnd.openxmlformats-officedocument.themeOverride+xml"/>
  <Override PartName="/ppt/drawings/drawing15.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handoutMasterIdLst>
    <p:handoutMasterId r:id="rId27"/>
  </p:handoutMasterIdLst>
  <p:sldIdLst>
    <p:sldId id="317" r:id="rId5"/>
    <p:sldId id="321" r:id="rId6"/>
    <p:sldId id="327" r:id="rId7"/>
    <p:sldId id="308" r:id="rId8"/>
    <p:sldId id="320" r:id="rId9"/>
    <p:sldId id="311" r:id="rId10"/>
    <p:sldId id="323" r:id="rId11"/>
    <p:sldId id="256" r:id="rId12"/>
    <p:sldId id="282" r:id="rId13"/>
    <p:sldId id="284" r:id="rId14"/>
    <p:sldId id="328" r:id="rId15"/>
    <p:sldId id="329" r:id="rId16"/>
    <p:sldId id="330" r:id="rId17"/>
    <p:sldId id="332" r:id="rId18"/>
    <p:sldId id="333" r:id="rId19"/>
    <p:sldId id="335" r:id="rId20"/>
    <p:sldId id="336" r:id="rId21"/>
    <p:sldId id="338" r:id="rId22"/>
    <p:sldId id="340" r:id="rId23"/>
    <p:sldId id="341" r:id="rId24"/>
    <p:sldId id="292" r:id="rId25"/>
    <p:sldId id="281" r:id="rId2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8E7F4C-A320-DD36-0643-7CDBCAC63A4A}" name="Heather Grabbe" initials="HG" userId="Heather Grabbe" providerId="None"/>
  <p188:author id="{911CDE6B-F1E7-AFF8-88BF-FE812D4B1F0D}" name="Alicia HERRERO" initials="" userId="S::alicia@ust.hk::97b2a604-5f61-4ac5-8643-d13b049519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FFFFFF"/>
    <a:srgbClr val="581D7E"/>
    <a:srgbClr val="98C3CD"/>
    <a:srgbClr val="308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09"/>
  </p:normalViewPr>
  <p:slideViewPr>
    <p:cSldViewPr>
      <p:cViewPr varScale="1">
        <p:scale>
          <a:sx n="64" d="100"/>
          <a:sy n="64" d="100"/>
        </p:scale>
        <p:origin x="800" y="192"/>
      </p:cViewPr>
      <p:guideLst>
        <p:guide orient="horz" pos="2880"/>
        <p:guide pos="2160"/>
      </p:guideLst>
    </p:cSldViewPr>
  </p:slideViewPr>
  <p:notesTextViewPr>
    <p:cViewPr>
      <p:scale>
        <a:sx n="100" d="100"/>
        <a:sy n="100" d="100"/>
      </p:scale>
      <p:origin x="0" y="0"/>
    </p:cViewPr>
  </p:notesTextViewPr>
  <p:notesViewPr>
    <p:cSldViewPr>
      <p:cViewPr varScale="1">
        <p:scale>
          <a:sx n="70" d="100"/>
          <a:sy n="70" d="100"/>
        </p:scale>
        <p:origin x="4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ib.net\sharehk\share\Hong_Kong_Branch\Departments\RS\Common\2015_RS\Admin\KW\trade.xlsm"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oleObject" Target="file:////Users\Axel\Desktop\Supply%20chain%20import%20data,%20latest.xlsx" TargetMode="Externa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Users\Axel\Desktop\Supply%20chain%20import%20data,%20latest.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ib.net\sharehk\share\Hong_Kong_Branch\Departments\RS\Common\2015_RS\Project\240110_AH_Green\1_China\Chart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ib.net\sharehk\share\Hong_Kong_Branch\Departments\RS\Common\2015_RS\Project\240110_AH_Green\1_China\Charts.xlsx" TargetMode="Externa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cib.net\sharehk\share\Hong_Kong_Branch\Departments\RS\Common\2015_RS\Project\Routine%20Publication\Asia%20Corporate%20Monitor\Electric%20Vehicles\China\EVPrice.xlsm"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3.xml"/><Relationship Id="rId4" Type="http://schemas.openxmlformats.org/officeDocument/2006/relationships/oleObject" Target="file:////cib.net\sharehk\share\Hong_Kong_Branch\Departments\RS\Common\2015_RS\Project\Routine%20Publication\Asia%20Corporate%20Monitor\Electric%20Vehicles\BBG_inv%20to%20sale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4.xml"/><Relationship Id="rId4" Type="http://schemas.openxmlformats.org/officeDocument/2006/relationships/oleObject" Target="file:////cib.net\sharehk\share\Hong_Kong_Branch\Departments\RS\Common\2015_RS\Project\Routine%20Publication\Asia%20Corporate%20Monitor\Energy\Asia%20energy\Renewables%20exports.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5.xml"/><Relationship Id="rId4" Type="http://schemas.openxmlformats.org/officeDocument/2006/relationships/oleObject" Target="file:////cib.net\sharehk\share\Hong_Kong_Branch\Departments\RS\Common\2015_RS\Admin\HM\ESG\Asia%20energy\China%20power%20capacit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cib.net\sharehk\share\Hong_Kong_Branch\Departments\RS\Common\2015_RS\TRIPS_EVENTS\240320_China%20EU%20PPT\China%20trade%20with%20German_CEIC.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cib.net\sharehk\Share\Hong_Kong_Branch\Departments\RS\Common\2015_RS\Admin\JW\Random\REER.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file:////cib.net\sharehk\Share\Hong_Kong_Branch\Departments\RS\Common\2015_RS\Admin\KW\Kelly\data\China\PPI%20and%20export%20pric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file:////cib.net\sharehk\share\Hong_Kong_Branch\Departments\RS\Common\2015_RS\Admin\KW\Copy%20of%20CN_EU_FDI%20(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oleObject" Target="file:////cib.net\sharehk\share\Hong_Kong_Branch\Departments\RS\Common\2015_RS\Admin\DZ\SinaNewsSentiment\Data\M&amp;A.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oleObject" Target="file:////Users\Axel\Desktop\Supply%20chain%20import%20data,%20latest.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oleObject" Target="file:////Users\Axel\Desktop\Supply%20chain%20import%20data,%20latest.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oleObject" Target="file:////Users\Axel\Desktop\Supply%20chain%20import%20data,%20lat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581D74"/>
                </a:solidFill>
                <a:latin typeface="Arial" panose="020B0604020202020204" pitchFamily="34" charset="0"/>
                <a:cs typeface="Arial" panose="020B0604020202020204" pitchFamily="34" charset="0"/>
              </a:rPr>
              <a:t>EU Trade Balance with China</a:t>
            </a:r>
            <a:r>
              <a:rPr lang="en-US" sz="1600" b="1" baseline="0" dirty="0">
                <a:solidFill>
                  <a:srgbClr val="581D74"/>
                </a:solidFill>
                <a:latin typeface="Arial" panose="020B0604020202020204" pitchFamily="34" charset="0"/>
                <a:cs typeface="Arial" panose="020B0604020202020204" pitchFamily="34" charset="0"/>
              </a:rPr>
              <a:t> (USDbn)</a:t>
            </a:r>
            <a:r>
              <a:rPr lang="en-US" sz="1600" b="1" dirty="0">
                <a:solidFill>
                  <a:srgbClr val="581D74"/>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136482939632551E-2"/>
          <c:y val="0.17840988626421697"/>
          <c:w val="0.83385192475940506"/>
          <c:h val="0.65863517060367449"/>
        </c:manualLayout>
      </c:layout>
      <c:barChart>
        <c:barDir val="col"/>
        <c:grouping val="clustered"/>
        <c:varyColors val="0"/>
        <c:ser>
          <c:idx val="2"/>
          <c:order val="0"/>
          <c:tx>
            <c:strRef>
              <c:f>[3]Sheet2!$E$1</c:f>
              <c:strCache>
                <c:ptCount val="1"/>
                <c:pt idx="0">
                  <c:v>Trade balance (rhs)</c:v>
                </c:pt>
              </c:strCache>
            </c:strRef>
          </c:tx>
          <c:spPr>
            <a:solidFill>
              <a:srgbClr val="969696"/>
            </a:solidFill>
            <a:ln>
              <a:noFill/>
            </a:ln>
            <a:effectLst/>
          </c:spPr>
          <c:invertIfNegative val="0"/>
          <c:dPt>
            <c:idx val="23"/>
            <c:invertIfNegative val="0"/>
            <c:bubble3D val="0"/>
            <c:spPr>
              <a:solidFill>
                <a:srgbClr val="969696"/>
              </a:solidFill>
              <a:ln>
                <a:noFill/>
              </a:ln>
              <a:effectLst/>
            </c:spPr>
            <c:extLst>
              <c:ext xmlns:c16="http://schemas.microsoft.com/office/drawing/2014/chart" uri="{C3380CC4-5D6E-409C-BE32-E72D297353CC}">
                <c16:uniqueId val="{00000001-BDD7-42CC-97B3-74339DCF2952}"/>
              </c:ext>
            </c:extLst>
          </c:dPt>
          <c:cat>
            <c:strRef>
              <c:f>[3]Sheet2!$B$2:$B$25</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2023e</c:v>
                </c:pt>
              </c:strCache>
            </c:strRef>
          </c:cat>
          <c:val>
            <c:numRef>
              <c:f>[3]Sheet2!$E$2:$E$25</c:f>
              <c:numCache>
                <c:formatCode>General</c:formatCode>
                <c:ptCount val="24"/>
                <c:pt idx="0">
                  <c:v>-44883588622</c:v>
                </c:pt>
                <c:pt idx="1">
                  <c:v>-45986418097</c:v>
                </c:pt>
                <c:pt idx="2">
                  <c:v>-52186106753</c:v>
                </c:pt>
                <c:pt idx="3">
                  <c:v>-73569107165</c:v>
                </c:pt>
                <c:pt idx="4">
                  <c:v>-100508518985</c:v>
                </c:pt>
                <c:pt idx="5">
                  <c:v>-135719270600</c:v>
                </c:pt>
                <c:pt idx="6">
                  <c:v>-165930961428</c:v>
                </c:pt>
                <c:pt idx="7">
                  <c:v>-222311155954</c:v>
                </c:pt>
                <c:pt idx="8">
                  <c:v>-251662009214</c:v>
                </c:pt>
                <c:pt idx="9">
                  <c:v>-184981127784</c:v>
                </c:pt>
                <c:pt idx="10">
                  <c:v>-225345484325.40201</c:v>
                </c:pt>
                <c:pt idx="11">
                  <c:v>-220714946896.11496</c:v>
                </c:pt>
                <c:pt idx="12">
                  <c:v>-190259000847.48401</c:v>
                </c:pt>
                <c:pt idx="13">
                  <c:v>-175485943049.29199</c:v>
                </c:pt>
                <c:pt idx="14">
                  <c:v>-183463347957.44299</c:v>
                </c:pt>
                <c:pt idx="15">
                  <c:v>-201116064625.50101</c:v>
                </c:pt>
                <c:pt idx="16">
                  <c:v>-202634742421.039</c:v>
                </c:pt>
                <c:pt idx="17">
                  <c:v>-201701961180.901</c:v>
                </c:pt>
                <c:pt idx="18">
                  <c:v>-219506624023.98502</c:v>
                </c:pt>
                <c:pt idx="19">
                  <c:v>-221236238497.70996</c:v>
                </c:pt>
                <c:pt idx="20">
                  <c:v>-209613977192.45297</c:v>
                </c:pt>
                <c:pt idx="21">
                  <c:v>-298279856304.54297</c:v>
                </c:pt>
                <c:pt idx="22" formatCode="_(* #,##0.00_);_(* \(#,##0.00\);_(* &quot;-&quot;??_);_(@_)">
                  <c:v>-417996062395.23804</c:v>
                </c:pt>
                <c:pt idx="23">
                  <c:v>-301434133700</c:v>
                </c:pt>
              </c:numCache>
            </c:numRef>
          </c:val>
          <c:extLst>
            <c:ext xmlns:c16="http://schemas.microsoft.com/office/drawing/2014/chart" uri="{C3380CC4-5D6E-409C-BE32-E72D297353CC}">
              <c16:uniqueId val="{00000002-BDD7-42CC-97B3-74339DCF2952}"/>
            </c:ext>
          </c:extLst>
        </c:ser>
        <c:dLbls>
          <c:showLegendKey val="0"/>
          <c:showVal val="0"/>
          <c:showCatName val="0"/>
          <c:showSerName val="0"/>
          <c:showPercent val="0"/>
          <c:showBubbleSize val="0"/>
        </c:dLbls>
        <c:gapWidth val="150"/>
        <c:axId val="1274157296"/>
        <c:axId val="1274151720"/>
      </c:barChart>
      <c:lineChart>
        <c:grouping val="standard"/>
        <c:varyColors val="0"/>
        <c:ser>
          <c:idx val="0"/>
          <c:order val="1"/>
          <c:tx>
            <c:strRef>
              <c:f>[3]Sheet2!$C$1</c:f>
              <c:strCache>
                <c:ptCount val="1"/>
                <c:pt idx="0">
                  <c:v>Import</c:v>
                </c:pt>
              </c:strCache>
            </c:strRef>
          </c:tx>
          <c:spPr>
            <a:ln w="28575" cap="rnd">
              <a:solidFill>
                <a:srgbClr val="31879C"/>
              </a:solidFill>
              <a:round/>
            </a:ln>
            <a:effectLst/>
          </c:spPr>
          <c:marker>
            <c:symbol val="none"/>
          </c:marker>
          <c:cat>
            <c:strRef>
              <c:f>[3]Sheet2!$B$2:$B$25</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2023e</c:v>
                </c:pt>
              </c:strCache>
            </c:strRef>
          </c:cat>
          <c:val>
            <c:numRef>
              <c:f>[3]Sheet2!$C$2:$C$25</c:f>
              <c:numCache>
                <c:formatCode>General</c:formatCode>
                <c:ptCount val="24"/>
                <c:pt idx="0">
                  <c:v>68662875063</c:v>
                </c:pt>
                <c:pt idx="1">
                  <c:v>73429975926</c:v>
                </c:pt>
                <c:pt idx="2">
                  <c:v>85366683041</c:v>
                </c:pt>
                <c:pt idx="3">
                  <c:v>120527105791</c:v>
                </c:pt>
                <c:pt idx="4">
                  <c:v>160679995363</c:v>
                </c:pt>
                <c:pt idx="5">
                  <c:v>199981048902</c:v>
                </c:pt>
                <c:pt idx="6">
                  <c:v>245994363779</c:v>
                </c:pt>
                <c:pt idx="7">
                  <c:v>320892616507</c:v>
                </c:pt>
                <c:pt idx="8">
                  <c:v>367073800509</c:v>
                </c:pt>
                <c:pt idx="9">
                  <c:v>300059364759</c:v>
                </c:pt>
                <c:pt idx="10">
                  <c:v>374704013244.61102</c:v>
                </c:pt>
                <c:pt idx="11">
                  <c:v>409574530023.45697</c:v>
                </c:pt>
                <c:pt idx="12">
                  <c:v>374780541931.74402</c:v>
                </c:pt>
                <c:pt idx="13">
                  <c:v>371097459865.026</c:v>
                </c:pt>
                <c:pt idx="14">
                  <c:v>400838666794.388</c:v>
                </c:pt>
                <c:pt idx="15">
                  <c:v>388706000078.17999</c:v>
                </c:pt>
                <c:pt idx="16">
                  <c:v>389092654360.65601</c:v>
                </c:pt>
                <c:pt idx="17">
                  <c:v>422718741864.93201</c:v>
                </c:pt>
                <c:pt idx="18">
                  <c:v>466359659049.40302</c:v>
                </c:pt>
                <c:pt idx="19">
                  <c:v>471070696757.44897</c:v>
                </c:pt>
                <c:pt idx="20">
                  <c:v>438340158420.97498</c:v>
                </c:pt>
                <c:pt idx="21">
                  <c:v>559014747140.69299</c:v>
                </c:pt>
                <c:pt idx="22">
                  <c:v>657657254877.86804</c:v>
                </c:pt>
              </c:numCache>
            </c:numRef>
          </c:val>
          <c:smooth val="0"/>
          <c:extLst>
            <c:ext xmlns:c16="http://schemas.microsoft.com/office/drawing/2014/chart" uri="{C3380CC4-5D6E-409C-BE32-E72D297353CC}">
              <c16:uniqueId val="{00000003-BDD7-42CC-97B3-74339DCF2952}"/>
            </c:ext>
          </c:extLst>
        </c:ser>
        <c:ser>
          <c:idx val="1"/>
          <c:order val="2"/>
          <c:tx>
            <c:strRef>
              <c:f>[3]Sheet2!$D$1</c:f>
              <c:strCache>
                <c:ptCount val="1"/>
                <c:pt idx="0">
                  <c:v>Exports </c:v>
                </c:pt>
              </c:strCache>
            </c:strRef>
          </c:tx>
          <c:spPr>
            <a:ln w="28575" cap="rnd">
              <a:solidFill>
                <a:srgbClr val="581D74"/>
              </a:solidFill>
              <a:round/>
            </a:ln>
            <a:effectLst/>
          </c:spPr>
          <c:marker>
            <c:symbol val="none"/>
          </c:marker>
          <c:cat>
            <c:strRef>
              <c:f>[3]Sheet2!$B$2:$B$25</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2023e</c:v>
                </c:pt>
              </c:strCache>
            </c:strRef>
          </c:cat>
          <c:val>
            <c:numRef>
              <c:f>[3]Sheet2!$D$2:$D$25</c:f>
              <c:numCache>
                <c:formatCode>General</c:formatCode>
                <c:ptCount val="24"/>
                <c:pt idx="0">
                  <c:v>23779286441</c:v>
                </c:pt>
                <c:pt idx="1">
                  <c:v>27443557829</c:v>
                </c:pt>
                <c:pt idx="2">
                  <c:v>33180576288</c:v>
                </c:pt>
                <c:pt idx="3">
                  <c:v>46957998626</c:v>
                </c:pt>
                <c:pt idx="4">
                  <c:v>60171476378</c:v>
                </c:pt>
                <c:pt idx="5">
                  <c:v>64261778302</c:v>
                </c:pt>
                <c:pt idx="6">
                  <c:v>80063402351</c:v>
                </c:pt>
                <c:pt idx="7">
                  <c:v>98581460553</c:v>
                </c:pt>
                <c:pt idx="8">
                  <c:v>115411791295</c:v>
                </c:pt>
                <c:pt idx="9">
                  <c:v>115078236975</c:v>
                </c:pt>
                <c:pt idx="10">
                  <c:v>149358528919.20901</c:v>
                </c:pt>
                <c:pt idx="11">
                  <c:v>188859583127.34201</c:v>
                </c:pt>
                <c:pt idx="12">
                  <c:v>184521541084.26001</c:v>
                </c:pt>
                <c:pt idx="13">
                  <c:v>195611516815.73401</c:v>
                </c:pt>
                <c:pt idx="14">
                  <c:v>217375318836.94501</c:v>
                </c:pt>
                <c:pt idx="15">
                  <c:v>187589935452.67899</c:v>
                </c:pt>
                <c:pt idx="16">
                  <c:v>186457911939.617</c:v>
                </c:pt>
                <c:pt idx="17">
                  <c:v>221016780684.03101</c:v>
                </c:pt>
                <c:pt idx="18">
                  <c:v>246853035025.418</c:v>
                </c:pt>
                <c:pt idx="19">
                  <c:v>249834458259.73901</c:v>
                </c:pt>
                <c:pt idx="20">
                  <c:v>228726181228.522</c:v>
                </c:pt>
                <c:pt idx="21">
                  <c:v>260734890836.14999</c:v>
                </c:pt>
                <c:pt idx="22">
                  <c:v>239661192482.63</c:v>
                </c:pt>
              </c:numCache>
            </c:numRef>
          </c:val>
          <c:smooth val="0"/>
          <c:extLst>
            <c:ext xmlns:c16="http://schemas.microsoft.com/office/drawing/2014/chart" uri="{C3380CC4-5D6E-409C-BE32-E72D297353CC}">
              <c16:uniqueId val="{00000004-BDD7-42CC-97B3-74339DCF2952}"/>
            </c:ext>
          </c:extLst>
        </c:ser>
        <c:dLbls>
          <c:showLegendKey val="0"/>
          <c:showVal val="0"/>
          <c:showCatName val="0"/>
          <c:showSerName val="0"/>
          <c:showPercent val="0"/>
          <c:showBubbleSize val="0"/>
        </c:dLbls>
        <c:marker val="1"/>
        <c:smooth val="0"/>
        <c:axId val="1113516416"/>
        <c:axId val="1113510184"/>
      </c:lineChart>
      <c:catAx>
        <c:axId val="1113516416"/>
        <c:scaling>
          <c:orientation val="minMax"/>
          <c:min val="2"/>
        </c:scaling>
        <c:delete val="0"/>
        <c:axPos val="b"/>
        <c:numFmt formatCode="yyyy" sourceLinked="0"/>
        <c:majorTickMark val="out"/>
        <c:minorTickMark val="none"/>
        <c:tickLblPos val="low"/>
        <c:spPr>
          <a:noFill/>
          <a:ln w="9525" cap="flat" cmpd="sng" algn="ctr">
            <a:solidFill>
              <a:srgbClr val="969696">
                <a:alpha val="97000"/>
              </a:srgb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13510184"/>
        <c:crosses val="autoZero"/>
        <c:auto val="0"/>
        <c:lblAlgn val="ctr"/>
        <c:lblOffset val="100"/>
        <c:tickLblSkip val="2"/>
        <c:noMultiLvlLbl val="1"/>
      </c:catAx>
      <c:valAx>
        <c:axId val="1113510184"/>
        <c:scaling>
          <c:orientation val="minMax"/>
          <c:min val="-500000000000"/>
        </c:scaling>
        <c:delete val="0"/>
        <c:axPos val="l"/>
        <c:numFmt formatCode="General" sourceLinked="1"/>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13516416"/>
        <c:crosses val="autoZero"/>
        <c:crossBetween val="between"/>
        <c:dispUnits>
          <c:builtInUnit val="billions"/>
        </c:dispUnits>
      </c:valAx>
      <c:valAx>
        <c:axId val="1274151720"/>
        <c:scaling>
          <c:orientation val="minMax"/>
          <c:max val="900000000000"/>
          <c:min val="-500000000000"/>
        </c:scaling>
        <c:delete val="0"/>
        <c:axPos val="r"/>
        <c:numFmt formatCode="General" sourceLinked="1"/>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74157296"/>
        <c:crosses val="max"/>
        <c:crossBetween val="between"/>
        <c:dispUnits>
          <c:builtInUnit val="billions"/>
        </c:dispUnits>
      </c:valAx>
      <c:catAx>
        <c:axId val="1274157296"/>
        <c:scaling>
          <c:orientation val="minMax"/>
        </c:scaling>
        <c:delete val="1"/>
        <c:axPos val="b"/>
        <c:numFmt formatCode="General" sourceLinked="1"/>
        <c:majorTickMark val="out"/>
        <c:minorTickMark val="none"/>
        <c:tickLblPos val="nextTo"/>
        <c:crossAx val="1274151720"/>
        <c:crosses val="autoZero"/>
        <c:auto val="1"/>
        <c:lblAlgn val="ctr"/>
        <c:lblOffset val="100"/>
        <c:noMultiLvlLbl val="1"/>
      </c:catAx>
      <c:spPr>
        <a:noFill/>
        <a:ln>
          <a:noFill/>
        </a:ln>
        <a:effectLst/>
      </c:spPr>
    </c:plotArea>
    <c:legend>
      <c:legendPos val="t"/>
      <c:layout>
        <c:manualLayout>
          <c:xMode val="edge"/>
          <c:yMode val="edge"/>
          <c:x val="0.23698022122234721"/>
          <c:y val="0.14321428571428574"/>
          <c:w val="0.53397606549181353"/>
          <c:h val="6.77112235970503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rgbClr val="581D74"/>
                </a:solidFill>
                <a:latin typeface="Arial" panose="020B0604020202020204" pitchFamily="34" charset="0"/>
                <a:ea typeface="+mn-ea"/>
                <a:cs typeface="Arial" panose="020B0604020202020204" pitchFamily="34" charset="0"/>
              </a:defRPr>
            </a:pPr>
            <a:r>
              <a:rPr lang="en-US" sz="1600" b="1" dirty="0">
                <a:solidFill>
                  <a:srgbClr val="581D74"/>
                </a:solidFill>
                <a:latin typeface="+mj-lt"/>
              </a:rPr>
              <a:t>Share in global wind turbine manufacturing (%)</a:t>
            </a:r>
          </a:p>
        </c:rich>
      </c:tx>
      <c:layout>
        <c:manualLayout>
          <c:xMode val="edge"/>
          <c:yMode val="edge"/>
          <c:x val="0.12852088801399825"/>
          <c:y val="6.9444444444444441E-3"/>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rgbClr val="581D74"/>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628840673097951E-2"/>
          <c:y val="0.19149323506278887"/>
          <c:w val="0.93737415082137454"/>
          <c:h val="0.67295138612723915"/>
        </c:manualLayout>
      </c:layout>
      <c:barChart>
        <c:barDir val="col"/>
        <c:grouping val="stacked"/>
        <c:varyColors val="0"/>
        <c:ser>
          <c:idx val="0"/>
          <c:order val="0"/>
          <c:tx>
            <c:v>China</c:v>
          </c:tx>
          <c:spPr>
            <a:solidFill>
              <a:srgbClr val="C00000"/>
            </a:solidFill>
            <a:ln>
              <a:solidFill>
                <a:srgbClr val="C00000"/>
              </a:solidFill>
            </a:ln>
            <a:effectLst/>
          </c:spPr>
          <c:invertIfNegative val="0"/>
          <c:cat>
            <c:strRef>
              <c:f>[2]Wind!$G$2:$X$2</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Manufacturing!$C$39:$T$39</c:f>
              <c:numCache>
                <c:formatCode>0</c:formatCode>
                <c:ptCount val="18"/>
                <c:pt idx="0">
                  <c:v>0.36641221374045801</c:v>
                </c:pt>
                <c:pt idx="1">
                  <c:v>2.7608874281018898</c:v>
                </c:pt>
                <c:pt idx="2">
                  <c:v>5.7430683048533631</c:v>
                </c:pt>
                <c:pt idx="3">
                  <c:v>12.252859882298486</c:v>
                </c:pt>
                <c:pt idx="4">
                  <c:v>24.17781162248346</c:v>
                </c:pt>
                <c:pt idx="5">
                  <c:v>36.196752771254701</c:v>
                </c:pt>
                <c:pt idx="6">
                  <c:v>36.593016283038885</c:v>
                </c:pt>
                <c:pt idx="7">
                  <c:v>26.92750047050459</c:v>
                </c:pt>
                <c:pt idx="8">
                  <c:v>38.156163386432986</c:v>
                </c:pt>
                <c:pt idx="9">
                  <c:v>33.849781727471154</c:v>
                </c:pt>
                <c:pt idx="10">
                  <c:v>41.976200725662629</c:v>
                </c:pt>
                <c:pt idx="11">
                  <c:v>34.922593876476888</c:v>
                </c:pt>
                <c:pt idx="12">
                  <c:v>29.477986388599998</c:v>
                </c:pt>
                <c:pt idx="13">
                  <c:v>31.569877649491641</c:v>
                </c:pt>
                <c:pt idx="14">
                  <c:v>28.210774431659587</c:v>
                </c:pt>
                <c:pt idx="15">
                  <c:v>46.305535992381934</c:v>
                </c:pt>
                <c:pt idx="16">
                  <c:v>44.15586955458857</c:v>
                </c:pt>
                <c:pt idx="17">
                  <c:v>42.583168003680385</c:v>
                </c:pt>
              </c:numCache>
            </c:numRef>
          </c:val>
          <c:extLst>
            <c:ext xmlns:c16="http://schemas.microsoft.com/office/drawing/2014/chart" uri="{C3380CC4-5D6E-409C-BE32-E72D297353CC}">
              <c16:uniqueId val="{00000000-A1BE-47A1-B5A4-65A91E6A2F5F}"/>
            </c:ext>
          </c:extLst>
        </c:ser>
        <c:ser>
          <c:idx val="1"/>
          <c:order val="1"/>
          <c:tx>
            <c:v>India</c:v>
          </c:tx>
          <c:spPr>
            <a:solidFill>
              <a:srgbClr val="FFC000">
                <a:alpha val="50000"/>
              </a:srgbClr>
            </a:solidFill>
            <a:ln>
              <a:solidFill>
                <a:srgbClr val="FFC000"/>
              </a:solidFill>
            </a:ln>
            <a:effectLst/>
          </c:spPr>
          <c:invertIfNegative val="0"/>
          <c:cat>
            <c:strRef>
              <c:f>[2]Wind!$G$2:$X$2</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Manufacturing!$C$40:$T$40</c:f>
              <c:numCache>
                <c:formatCode>0</c:formatCode>
                <c:ptCount val="18"/>
                <c:pt idx="0">
                  <c:v>2.6259541984732824</c:v>
                </c:pt>
                <c:pt idx="1">
                  <c:v>3.8400438236099697</c:v>
                </c:pt>
                <c:pt idx="2">
                  <c:v>5.3853033940592194</c:v>
                </c:pt>
                <c:pt idx="3">
                  <c:v>8.1068571050717448</c:v>
                </c:pt>
                <c:pt idx="4">
                  <c:v>8.0957593641425927</c:v>
                </c:pt>
                <c:pt idx="5">
                  <c:v>6.2040754488296344</c:v>
                </c:pt>
                <c:pt idx="6">
                  <c:v>7.085197656718484</c:v>
                </c:pt>
                <c:pt idx="7">
                  <c:v>5.3616611948725454</c:v>
                </c:pt>
                <c:pt idx="8">
                  <c:v>4.837761415493155</c:v>
                </c:pt>
                <c:pt idx="9">
                  <c:v>4.3596039912690987</c:v>
                </c:pt>
                <c:pt idx="10">
                  <c:v>0.68722710780394813</c:v>
                </c:pt>
                <c:pt idx="11">
                  <c:v>2.4646545309352259</c:v>
                </c:pt>
                <c:pt idx="12">
                  <c:v>2.4905577754666375</c:v>
                </c:pt>
                <c:pt idx="13">
                  <c:v>1.6504872958431462</c:v>
                </c:pt>
                <c:pt idx="14">
                  <c:v>0.61408677852557136</c:v>
                </c:pt>
                <c:pt idx="15">
                  <c:v>8.3322587364724796E-2</c:v>
                </c:pt>
                <c:pt idx="16">
                  <c:v>4.1069769715934089E-2</c:v>
                </c:pt>
                <c:pt idx="17">
                  <c:v>0.27794550351265612</c:v>
                </c:pt>
              </c:numCache>
            </c:numRef>
          </c:val>
          <c:extLst>
            <c:ext xmlns:c16="http://schemas.microsoft.com/office/drawing/2014/chart" uri="{C3380CC4-5D6E-409C-BE32-E72D297353CC}">
              <c16:uniqueId val="{00000001-A1BE-47A1-B5A4-65A91E6A2F5F}"/>
            </c:ext>
          </c:extLst>
        </c:ser>
        <c:ser>
          <c:idx val="2"/>
          <c:order val="2"/>
          <c:tx>
            <c:v>US</c:v>
          </c:tx>
          <c:spPr>
            <a:solidFill>
              <a:srgbClr val="0070C0"/>
            </a:solidFill>
            <a:ln>
              <a:solidFill>
                <a:srgbClr val="0070C0"/>
              </a:solidFill>
            </a:ln>
            <a:effectLst/>
          </c:spPr>
          <c:invertIfNegative val="0"/>
          <c:cat>
            <c:strRef>
              <c:f>[2]Wind!$G$2:$X$2</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Manufacturing!$C$41:$T$41</c:f>
              <c:numCache>
                <c:formatCode>0</c:formatCode>
                <c:ptCount val="18"/>
                <c:pt idx="0">
                  <c:v>14.885496183206106</c:v>
                </c:pt>
                <c:pt idx="1">
                  <c:v>16.04491920021912</c:v>
                </c:pt>
                <c:pt idx="2">
                  <c:v>14.913147860471684</c:v>
                </c:pt>
                <c:pt idx="3">
                  <c:v>16.273226211730478</c:v>
                </c:pt>
                <c:pt idx="4">
                  <c:v>11.891390224168292</c:v>
                </c:pt>
                <c:pt idx="5">
                  <c:v>9.6305835416508856</c:v>
                </c:pt>
                <c:pt idx="6">
                  <c:v>6.9698786844411638</c:v>
                </c:pt>
                <c:pt idx="7">
                  <c:v>14.018945651492023</c:v>
                </c:pt>
                <c:pt idx="8">
                  <c:v>5.7196450068590945</c:v>
                </c:pt>
                <c:pt idx="9">
                  <c:v>10.849314000623636</c:v>
                </c:pt>
                <c:pt idx="10">
                  <c:v>9.7672344874238988</c:v>
                </c:pt>
                <c:pt idx="11">
                  <c:v>11.6626436051471</c:v>
                </c:pt>
                <c:pt idx="12">
                  <c:v>8.4368785009214147</c:v>
                </c:pt>
                <c:pt idx="13">
                  <c:v>8.9091849043598135</c:v>
                </c:pt>
                <c:pt idx="14">
                  <c:v>11.011692460378997</c:v>
                </c:pt>
                <c:pt idx="15">
                  <c:v>13.501234959777014</c:v>
                </c:pt>
                <c:pt idx="16">
                  <c:v>7.7533858113724152</c:v>
                </c:pt>
                <c:pt idx="17">
                  <c:v>6.2068106232688312</c:v>
                </c:pt>
              </c:numCache>
            </c:numRef>
          </c:val>
          <c:extLst>
            <c:ext xmlns:c16="http://schemas.microsoft.com/office/drawing/2014/chart" uri="{C3380CC4-5D6E-409C-BE32-E72D297353CC}">
              <c16:uniqueId val="{00000002-A1BE-47A1-B5A4-65A91E6A2F5F}"/>
            </c:ext>
          </c:extLst>
        </c:ser>
        <c:ser>
          <c:idx val="3"/>
          <c:order val="3"/>
          <c:tx>
            <c:v>EU</c:v>
          </c:tx>
          <c:spPr>
            <a:solidFill>
              <a:schemeClr val="tx1"/>
            </a:solidFill>
            <a:ln>
              <a:solidFill>
                <a:schemeClr val="tx1"/>
              </a:solidFill>
            </a:ln>
            <a:effectLst/>
          </c:spPr>
          <c:invertIfNegative val="0"/>
          <c:cat>
            <c:strRef>
              <c:f>[2]Wind!$G$2:$X$2</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Manufacturing!$C$42:$T$42</c:f>
              <c:numCache>
                <c:formatCode>0</c:formatCode>
                <c:ptCount val="18"/>
                <c:pt idx="0">
                  <c:v>50.061068702290079</c:v>
                </c:pt>
                <c:pt idx="1">
                  <c:v>55.727198027937554</c:v>
                </c:pt>
                <c:pt idx="2">
                  <c:v>50.732005837216967</c:v>
                </c:pt>
                <c:pt idx="3">
                  <c:v>43.043708258943333</c:v>
                </c:pt>
                <c:pt idx="4">
                  <c:v>37.394698015325304</c:v>
                </c:pt>
                <c:pt idx="5">
                  <c:v>33.833295457414842</c:v>
                </c:pt>
                <c:pt idx="6">
                  <c:v>33.735412150006923</c:v>
                </c:pt>
                <c:pt idx="7">
                  <c:v>38.650383722632313</c:v>
                </c:pt>
                <c:pt idx="8">
                  <c:v>33.360396427671546</c:v>
                </c:pt>
                <c:pt idx="9">
                  <c:v>33.740645463049582</c:v>
                </c:pt>
                <c:pt idx="10">
                  <c:v>36.801242236024848</c:v>
                </c:pt>
                <c:pt idx="11">
                  <c:v>37.920833408954792</c:v>
                </c:pt>
                <c:pt idx="12">
                  <c:v>47.209298082361748</c:v>
                </c:pt>
                <c:pt idx="13">
                  <c:v>43.441131981542114</c:v>
                </c:pt>
                <c:pt idx="14">
                  <c:v>37.609713736314859</c:v>
                </c:pt>
                <c:pt idx="15">
                  <c:v>26.502534395365679</c:v>
                </c:pt>
                <c:pt idx="16">
                  <c:v>31.938590915758081</c:v>
                </c:pt>
                <c:pt idx="17">
                  <c:v>25.990779876745545</c:v>
                </c:pt>
              </c:numCache>
            </c:numRef>
          </c:val>
          <c:extLst>
            <c:ext xmlns:c16="http://schemas.microsoft.com/office/drawing/2014/chart" uri="{C3380CC4-5D6E-409C-BE32-E72D297353CC}">
              <c16:uniqueId val="{00000003-A1BE-47A1-B5A4-65A91E6A2F5F}"/>
            </c:ext>
          </c:extLst>
        </c:ser>
        <c:ser>
          <c:idx val="4"/>
          <c:order val="4"/>
          <c:tx>
            <c:v>Other</c:v>
          </c:tx>
          <c:spPr>
            <a:solidFill>
              <a:schemeClr val="bg1">
                <a:lumMod val="75000"/>
              </a:schemeClr>
            </a:solidFill>
            <a:ln>
              <a:solidFill>
                <a:schemeClr val="bg1">
                  <a:lumMod val="75000"/>
                </a:schemeClr>
              </a:solidFill>
            </a:ln>
            <a:effectLst/>
          </c:spPr>
          <c:invertIfNegative val="0"/>
          <c:cat>
            <c:strRef>
              <c:f>[2]Wind!$G$2:$X$2</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Manufacturing!$C$43:$T$43</c:f>
              <c:numCache>
                <c:formatCode>0</c:formatCode>
                <c:ptCount val="18"/>
                <c:pt idx="0">
                  <c:v>32.061068702290072</c:v>
                </c:pt>
                <c:pt idx="1">
                  <c:v>21.62695152013147</c:v>
                </c:pt>
                <c:pt idx="2">
                  <c:v>23.226474603398771</c:v>
                </c:pt>
                <c:pt idx="3">
                  <c:v>20.323348541955966</c:v>
                </c:pt>
                <c:pt idx="4">
                  <c:v>18.440340773880351</c:v>
                </c:pt>
                <c:pt idx="5">
                  <c:v>14.135292780849937</c:v>
                </c:pt>
                <c:pt idx="6">
                  <c:v>15.616495225794552</c:v>
                </c:pt>
                <c:pt idx="7">
                  <c:v>15.041508960498533</c:v>
                </c:pt>
                <c:pt idx="8">
                  <c:v>17.926033763543217</c:v>
                </c:pt>
                <c:pt idx="9">
                  <c:v>17.200654817586525</c:v>
                </c:pt>
                <c:pt idx="10">
                  <c:v>10.768095443084675</c:v>
                </c:pt>
                <c:pt idx="11">
                  <c:v>13.029274578485996</c:v>
                </c:pt>
                <c:pt idx="12">
                  <c:v>12.385279252650207</c:v>
                </c:pt>
                <c:pt idx="13">
                  <c:v>14.429318168763288</c:v>
                </c:pt>
                <c:pt idx="14">
                  <c:v>22.553732593120984</c:v>
                </c:pt>
                <c:pt idx="15">
                  <c:v>13.607372065110638</c:v>
                </c:pt>
                <c:pt idx="16">
                  <c:v>16.111083948564996</c:v>
                </c:pt>
                <c:pt idx="17">
                  <c:v>24.94129599279259</c:v>
                </c:pt>
              </c:numCache>
            </c:numRef>
          </c:val>
          <c:extLst>
            <c:ext xmlns:c16="http://schemas.microsoft.com/office/drawing/2014/chart" uri="{C3380CC4-5D6E-409C-BE32-E72D297353CC}">
              <c16:uniqueId val="{00000004-A1BE-47A1-B5A4-65A91E6A2F5F}"/>
            </c:ext>
          </c:extLst>
        </c:ser>
        <c:dLbls>
          <c:showLegendKey val="0"/>
          <c:showVal val="0"/>
          <c:showCatName val="0"/>
          <c:showSerName val="0"/>
          <c:showPercent val="0"/>
          <c:showBubbleSize val="0"/>
        </c:dLbls>
        <c:gapWidth val="150"/>
        <c:overlap val="100"/>
        <c:axId val="1387776576"/>
        <c:axId val="1387775920"/>
      </c:barChart>
      <c:catAx>
        <c:axId val="1387776576"/>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rebuchet MS" panose="020B0703020202090204" pitchFamily="34" charset="0"/>
                <a:ea typeface="+mn-ea"/>
                <a:cs typeface="Arial" panose="020B0604020202020204" pitchFamily="34" charset="0"/>
              </a:defRPr>
            </a:pPr>
            <a:endParaRPr lang="en-US"/>
          </a:p>
        </c:txPr>
        <c:crossAx val="1387775920"/>
        <c:crosses val="autoZero"/>
        <c:auto val="1"/>
        <c:lblAlgn val="ctr"/>
        <c:lblOffset val="100"/>
        <c:noMultiLvlLbl val="0"/>
      </c:catAx>
      <c:valAx>
        <c:axId val="1387775920"/>
        <c:scaling>
          <c:orientation val="minMax"/>
          <c:max val="1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rebuchet MS" panose="020B0703020202090204" pitchFamily="34" charset="0"/>
                <a:ea typeface="+mn-ea"/>
                <a:cs typeface="Arial" panose="020B0604020202020204" pitchFamily="34" charset="0"/>
              </a:defRPr>
            </a:pPr>
            <a:endParaRPr lang="en-US"/>
          </a:p>
        </c:txPr>
        <c:crossAx val="1387776576"/>
        <c:crosses val="autoZero"/>
        <c:crossBetween val="between"/>
      </c:valAx>
      <c:spPr>
        <a:noFill/>
        <a:ln>
          <a:noFill/>
        </a:ln>
        <a:effectLst/>
      </c:spPr>
    </c:plotArea>
    <c:legend>
      <c:legendPos val="t"/>
      <c:layout>
        <c:manualLayout>
          <c:xMode val="edge"/>
          <c:yMode val="edge"/>
          <c:x val="0.16444991251093613"/>
          <c:y val="0.12801126421697287"/>
          <c:w val="0.66747411781860599"/>
          <c:h val="4.959021536449358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rebuchet MS" panose="020B070302020209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i="0" u="none" strike="noStrike" kern="1200" spc="0" baseline="0" dirty="0">
                <a:solidFill>
                  <a:srgbClr val="581D74"/>
                </a:solidFill>
                <a:latin typeface="Arial" panose="020B0604020202020204" pitchFamily="34" charset="0"/>
                <a:cs typeface="Arial" panose="020B0604020202020204" pitchFamily="34" charset="0"/>
              </a:rPr>
              <a:t>Market share of Li-ion EV battery production, by country</a:t>
            </a:r>
          </a:p>
        </c:rich>
      </c:tx>
      <c:layout>
        <c:manualLayout>
          <c:xMode val="edge"/>
          <c:yMode val="edge"/>
          <c:x val="0.16760990813648294"/>
          <c:y val="2.5462962962962962E-2"/>
        </c:manualLayout>
      </c:layout>
      <c:overlay val="0"/>
      <c:spPr>
        <a:noFill/>
        <a:ln>
          <a:noFill/>
        </a:ln>
        <a:effectLst/>
      </c:spPr>
    </c:title>
    <c:autoTitleDeleted val="0"/>
    <c:plotArea>
      <c:layout>
        <c:manualLayout>
          <c:layoutTarget val="inner"/>
          <c:xMode val="edge"/>
          <c:yMode val="edge"/>
          <c:x val="4.1648801252784577E-2"/>
          <c:y val="0.25451173492956386"/>
          <c:w val="0.8522766271863077"/>
          <c:h val="0.62199466879345255"/>
        </c:manualLayout>
      </c:layout>
      <c:barChart>
        <c:barDir val="col"/>
        <c:grouping val="stacked"/>
        <c:varyColors val="0"/>
        <c:ser>
          <c:idx val="0"/>
          <c:order val="0"/>
          <c:tx>
            <c:strRef>
              <c:f>[2]Lithium!$B$3</c:f>
              <c:strCache>
                <c:ptCount val="1"/>
                <c:pt idx="0">
                  <c:v>China</c:v>
                </c:pt>
              </c:strCache>
            </c:strRef>
          </c:tx>
          <c:spPr>
            <a:solidFill>
              <a:srgbClr val="C00000"/>
            </a:solidFill>
            <a:ln>
              <a:solidFill>
                <a:srgbClr val="C00000"/>
              </a:solidFill>
            </a:ln>
            <a:effectLst/>
          </c:spPr>
          <c:invertIfNegative val="0"/>
          <c:cat>
            <c:numRef>
              <c:f>Manufacturing!$C$4:$J$4</c:f>
              <c:numCache>
                <c:formatCode>General</c:formatCode>
                <c:ptCount val="8"/>
                <c:pt idx="0">
                  <c:v>2015</c:v>
                </c:pt>
                <c:pt idx="1">
                  <c:v>2016</c:v>
                </c:pt>
                <c:pt idx="2">
                  <c:v>2017</c:v>
                </c:pt>
                <c:pt idx="3">
                  <c:v>2018</c:v>
                </c:pt>
                <c:pt idx="4">
                  <c:v>2019</c:v>
                </c:pt>
                <c:pt idx="5">
                  <c:v>2020</c:v>
                </c:pt>
                <c:pt idx="6">
                  <c:v>2021</c:v>
                </c:pt>
                <c:pt idx="7">
                  <c:v>2022</c:v>
                </c:pt>
              </c:numCache>
            </c:numRef>
          </c:cat>
          <c:val>
            <c:numRef>
              <c:f>Manufacturing!$C$5:$J$5</c:f>
              <c:numCache>
                <c:formatCode>0.0</c:formatCode>
                <c:ptCount val="8"/>
                <c:pt idx="0">
                  <c:v>27.900000000000002</c:v>
                </c:pt>
                <c:pt idx="1">
                  <c:v>42.000000000000007</c:v>
                </c:pt>
                <c:pt idx="2">
                  <c:v>39.900000000000006</c:v>
                </c:pt>
                <c:pt idx="3">
                  <c:v>46.7</c:v>
                </c:pt>
                <c:pt idx="4">
                  <c:v>42.7</c:v>
                </c:pt>
                <c:pt idx="5">
                  <c:v>34.800000000000004</c:v>
                </c:pt>
                <c:pt idx="6">
                  <c:v>48.2</c:v>
                </c:pt>
                <c:pt idx="7">
                  <c:v>60.4</c:v>
                </c:pt>
              </c:numCache>
            </c:numRef>
          </c:val>
          <c:extLst>
            <c:ext xmlns:c16="http://schemas.microsoft.com/office/drawing/2014/chart" uri="{C3380CC4-5D6E-409C-BE32-E72D297353CC}">
              <c16:uniqueId val="{00000000-1361-4BCA-8EED-4A779B536975}"/>
            </c:ext>
          </c:extLst>
        </c:ser>
        <c:ser>
          <c:idx val="1"/>
          <c:order val="1"/>
          <c:tx>
            <c:strRef>
              <c:f>[2]Lithium!$B$4</c:f>
              <c:strCache>
                <c:ptCount val="1"/>
                <c:pt idx="0">
                  <c:v>Korea</c:v>
                </c:pt>
              </c:strCache>
            </c:strRef>
          </c:tx>
          <c:spPr>
            <a:solidFill>
              <a:srgbClr val="30879C"/>
            </a:solidFill>
            <a:ln>
              <a:solidFill>
                <a:srgbClr val="30879C"/>
              </a:solidFill>
            </a:ln>
            <a:effectLst/>
          </c:spPr>
          <c:invertIfNegative val="0"/>
          <c:cat>
            <c:numRef>
              <c:f>Manufacturing!$C$4:$J$4</c:f>
              <c:numCache>
                <c:formatCode>General</c:formatCode>
                <c:ptCount val="8"/>
                <c:pt idx="0">
                  <c:v>2015</c:v>
                </c:pt>
                <c:pt idx="1">
                  <c:v>2016</c:v>
                </c:pt>
                <c:pt idx="2">
                  <c:v>2017</c:v>
                </c:pt>
                <c:pt idx="3">
                  <c:v>2018</c:v>
                </c:pt>
                <c:pt idx="4">
                  <c:v>2019</c:v>
                </c:pt>
                <c:pt idx="5">
                  <c:v>2020</c:v>
                </c:pt>
                <c:pt idx="6">
                  <c:v>2021</c:v>
                </c:pt>
                <c:pt idx="7">
                  <c:v>2022</c:v>
                </c:pt>
              </c:numCache>
            </c:numRef>
          </c:cat>
          <c:val>
            <c:numRef>
              <c:f>Manufacturing!$C$6:$J$6</c:f>
              <c:numCache>
                <c:formatCode>0.0</c:formatCode>
                <c:ptCount val="8"/>
                <c:pt idx="0">
                  <c:v>8.8999999999999986</c:v>
                </c:pt>
                <c:pt idx="1">
                  <c:v>7.4</c:v>
                </c:pt>
                <c:pt idx="2">
                  <c:v>12.4</c:v>
                </c:pt>
                <c:pt idx="3">
                  <c:v>11.8</c:v>
                </c:pt>
                <c:pt idx="4">
                  <c:v>16</c:v>
                </c:pt>
                <c:pt idx="5">
                  <c:v>34.700000000000003</c:v>
                </c:pt>
                <c:pt idx="6">
                  <c:v>30.2</c:v>
                </c:pt>
                <c:pt idx="7">
                  <c:v>23.700000000000003</c:v>
                </c:pt>
              </c:numCache>
            </c:numRef>
          </c:val>
          <c:extLst>
            <c:ext xmlns:c16="http://schemas.microsoft.com/office/drawing/2014/chart" uri="{C3380CC4-5D6E-409C-BE32-E72D297353CC}">
              <c16:uniqueId val="{00000001-1361-4BCA-8EED-4A779B536975}"/>
            </c:ext>
          </c:extLst>
        </c:ser>
        <c:ser>
          <c:idx val="2"/>
          <c:order val="2"/>
          <c:tx>
            <c:strRef>
              <c:f>[2]Lithium!$B$5</c:f>
              <c:strCache>
                <c:ptCount val="1"/>
                <c:pt idx="0">
                  <c:v>Japan</c:v>
                </c:pt>
              </c:strCache>
            </c:strRef>
          </c:tx>
          <c:spPr>
            <a:solidFill>
              <a:srgbClr val="581D7E"/>
            </a:solidFill>
            <a:ln>
              <a:solidFill>
                <a:srgbClr val="581D7E"/>
              </a:solidFill>
            </a:ln>
            <a:effectLst/>
          </c:spPr>
          <c:invertIfNegative val="0"/>
          <c:cat>
            <c:numRef>
              <c:f>Manufacturing!$C$4:$J$4</c:f>
              <c:numCache>
                <c:formatCode>General</c:formatCode>
                <c:ptCount val="8"/>
                <c:pt idx="0">
                  <c:v>2015</c:v>
                </c:pt>
                <c:pt idx="1">
                  <c:v>2016</c:v>
                </c:pt>
                <c:pt idx="2">
                  <c:v>2017</c:v>
                </c:pt>
                <c:pt idx="3">
                  <c:v>2018</c:v>
                </c:pt>
                <c:pt idx="4">
                  <c:v>2019</c:v>
                </c:pt>
                <c:pt idx="5">
                  <c:v>2020</c:v>
                </c:pt>
                <c:pt idx="6">
                  <c:v>2021</c:v>
                </c:pt>
                <c:pt idx="7">
                  <c:v>2022</c:v>
                </c:pt>
              </c:numCache>
            </c:numRef>
          </c:cat>
          <c:val>
            <c:numRef>
              <c:f>Manufacturing!$C$7:$J$7</c:f>
              <c:numCache>
                <c:formatCode>0.0</c:formatCode>
                <c:ptCount val="8"/>
                <c:pt idx="0">
                  <c:v>30.7</c:v>
                </c:pt>
                <c:pt idx="1">
                  <c:v>25.700000000000003</c:v>
                </c:pt>
                <c:pt idx="2">
                  <c:v>22.9</c:v>
                </c:pt>
                <c:pt idx="3">
                  <c:v>26.9</c:v>
                </c:pt>
                <c:pt idx="4">
                  <c:v>29.599999999999998</c:v>
                </c:pt>
                <c:pt idx="5">
                  <c:v>22.599999999999998</c:v>
                </c:pt>
                <c:pt idx="6">
                  <c:v>13.4</c:v>
                </c:pt>
                <c:pt idx="7">
                  <c:v>7.3</c:v>
                </c:pt>
              </c:numCache>
            </c:numRef>
          </c:val>
          <c:extLst>
            <c:ext xmlns:c16="http://schemas.microsoft.com/office/drawing/2014/chart" uri="{C3380CC4-5D6E-409C-BE32-E72D297353CC}">
              <c16:uniqueId val="{00000002-1361-4BCA-8EED-4A779B536975}"/>
            </c:ext>
          </c:extLst>
        </c:ser>
        <c:ser>
          <c:idx val="3"/>
          <c:order val="3"/>
          <c:tx>
            <c:strRef>
              <c:f>[2]Lithium!$B$6</c:f>
              <c:strCache>
                <c:ptCount val="1"/>
                <c:pt idx="0">
                  <c:v>Others</c:v>
                </c:pt>
              </c:strCache>
            </c:strRef>
          </c:tx>
          <c:spPr>
            <a:solidFill>
              <a:schemeClr val="bg1">
                <a:lumMod val="75000"/>
              </a:schemeClr>
            </a:solidFill>
            <a:ln>
              <a:solidFill>
                <a:sysClr val="window" lastClr="FFFFFF">
                  <a:lumMod val="75000"/>
                </a:sysClr>
              </a:solidFill>
            </a:ln>
            <a:effectLst/>
          </c:spPr>
          <c:invertIfNegative val="0"/>
          <c:cat>
            <c:numRef>
              <c:f>Manufacturing!$C$4:$J$4</c:f>
              <c:numCache>
                <c:formatCode>General</c:formatCode>
                <c:ptCount val="8"/>
                <c:pt idx="0">
                  <c:v>2015</c:v>
                </c:pt>
                <c:pt idx="1">
                  <c:v>2016</c:v>
                </c:pt>
                <c:pt idx="2">
                  <c:v>2017</c:v>
                </c:pt>
                <c:pt idx="3">
                  <c:v>2018</c:v>
                </c:pt>
                <c:pt idx="4">
                  <c:v>2019</c:v>
                </c:pt>
                <c:pt idx="5">
                  <c:v>2020</c:v>
                </c:pt>
                <c:pt idx="6">
                  <c:v>2021</c:v>
                </c:pt>
                <c:pt idx="7">
                  <c:v>2022</c:v>
                </c:pt>
              </c:numCache>
            </c:numRef>
          </c:cat>
          <c:val>
            <c:numRef>
              <c:f>Manufacturing!$C$8:$J$8</c:f>
              <c:numCache>
                <c:formatCode>0.0</c:formatCode>
                <c:ptCount val="8"/>
                <c:pt idx="0">
                  <c:v>32.5</c:v>
                </c:pt>
                <c:pt idx="1">
                  <c:v>24.899999999999991</c:v>
                </c:pt>
                <c:pt idx="2">
                  <c:v>24.799999999999997</c:v>
                </c:pt>
                <c:pt idx="3">
                  <c:v>14.599999999999994</c:v>
                </c:pt>
                <c:pt idx="4">
                  <c:v>11.700000000000003</c:v>
                </c:pt>
                <c:pt idx="5">
                  <c:v>7.9000000000000057</c:v>
                </c:pt>
                <c:pt idx="6">
                  <c:v>8.1999999999999886</c:v>
                </c:pt>
                <c:pt idx="7">
                  <c:v>8.6000000000000085</c:v>
                </c:pt>
              </c:numCache>
            </c:numRef>
          </c:val>
          <c:extLst>
            <c:ext xmlns:c16="http://schemas.microsoft.com/office/drawing/2014/chart" uri="{C3380CC4-5D6E-409C-BE32-E72D297353CC}">
              <c16:uniqueId val="{00000003-1361-4BCA-8EED-4A779B536975}"/>
            </c:ext>
          </c:extLst>
        </c:ser>
        <c:dLbls>
          <c:showLegendKey val="0"/>
          <c:showVal val="0"/>
          <c:showCatName val="0"/>
          <c:showSerName val="0"/>
          <c:showPercent val="0"/>
          <c:showBubbleSize val="0"/>
        </c:dLbls>
        <c:gapWidth val="150"/>
        <c:overlap val="100"/>
        <c:axId val="1757777488"/>
        <c:axId val="1757775848"/>
      </c:barChart>
      <c:lineChart>
        <c:grouping val="standard"/>
        <c:varyColors val="0"/>
        <c:ser>
          <c:idx val="4"/>
          <c:order val="4"/>
          <c:tx>
            <c:strRef>
              <c:f>[2]Lithium!$B$7</c:f>
              <c:strCache>
                <c:ptCount val="1"/>
                <c:pt idx="0">
                  <c:v>x</c:v>
                </c:pt>
              </c:strCache>
            </c:strRef>
          </c:tx>
          <c:spPr>
            <a:ln w="28575">
              <a:noFill/>
            </a:ln>
          </c:spPr>
          <c:marker>
            <c:symbol val="none"/>
          </c:marker>
          <c:val>
            <c:numLit>
              <c:formatCode>General</c:formatCode>
              <c:ptCount val="1"/>
              <c:pt idx="0">
                <c:v>1</c:v>
              </c:pt>
            </c:numLit>
          </c:val>
          <c:smooth val="0"/>
          <c:extLst>
            <c:ext xmlns:c16="http://schemas.microsoft.com/office/drawing/2014/chart" uri="{C3380CC4-5D6E-409C-BE32-E72D297353CC}">
              <c16:uniqueId val="{00000004-1361-4BCA-8EED-4A779B536975}"/>
            </c:ext>
          </c:extLst>
        </c:ser>
        <c:dLbls>
          <c:showLegendKey val="0"/>
          <c:showVal val="0"/>
          <c:showCatName val="0"/>
          <c:showSerName val="0"/>
          <c:showPercent val="0"/>
          <c:showBubbleSize val="0"/>
        </c:dLbls>
        <c:marker val="1"/>
        <c:smooth val="0"/>
        <c:axId val="143753951"/>
        <c:axId val="143753295"/>
      </c:lineChart>
      <c:catAx>
        <c:axId val="1757777488"/>
        <c:scaling>
          <c:orientation val="minMax"/>
        </c:scaling>
        <c:delete val="0"/>
        <c:axPos val="b"/>
        <c:numFmt formatCode="General" sourceLinked="1"/>
        <c:majorTickMark val="none"/>
        <c:minorTickMark val="none"/>
        <c:tickLblPos val="nextTo"/>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rebuchet MS" panose="020B0703020202090204" pitchFamily="34" charset="0"/>
                <a:ea typeface="+mn-ea"/>
                <a:cs typeface="Arial" panose="020B0604020202020204" pitchFamily="34" charset="0"/>
              </a:defRPr>
            </a:pPr>
            <a:endParaRPr lang="en-US"/>
          </a:p>
        </c:txPr>
        <c:crossAx val="1757775848"/>
        <c:crosses val="autoZero"/>
        <c:auto val="1"/>
        <c:lblAlgn val="ctr"/>
        <c:lblOffset val="100"/>
        <c:noMultiLvlLbl val="0"/>
      </c:catAx>
      <c:valAx>
        <c:axId val="1757775848"/>
        <c:scaling>
          <c:orientation val="minMax"/>
          <c:max val="1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rebuchet MS" panose="020B0703020202090204" pitchFamily="34" charset="0"/>
                <a:ea typeface="+mn-ea"/>
                <a:cs typeface="Arial" panose="020B0604020202020204" pitchFamily="34" charset="0"/>
              </a:defRPr>
            </a:pPr>
            <a:endParaRPr lang="en-US"/>
          </a:p>
        </c:txPr>
        <c:crossAx val="1757777488"/>
        <c:crosses val="autoZero"/>
        <c:crossBetween val="between"/>
      </c:valAx>
      <c:valAx>
        <c:axId val="143753295"/>
        <c:scaling>
          <c:orientation val="minMax"/>
          <c:max val="100"/>
        </c:scaling>
        <c:delete val="0"/>
        <c:axPos val="r"/>
        <c:numFmt formatCode="General" sourceLinked="1"/>
        <c:majorTickMark val="out"/>
        <c:minorTickMark val="none"/>
        <c:tickLblPos val="nextTo"/>
        <c:spPr>
          <a:ln>
            <a:noFill/>
          </a:ln>
        </c:spPr>
        <c:txPr>
          <a:bodyPr/>
          <a:lstStyle/>
          <a:p>
            <a:pPr>
              <a:defRPr sz="1400">
                <a:solidFill>
                  <a:schemeClr val="tx1"/>
                </a:solidFill>
                <a:latin typeface="Trebuchet MS" panose="020B0703020202090204" pitchFamily="34" charset="0"/>
              </a:defRPr>
            </a:pPr>
            <a:endParaRPr lang="en-US"/>
          </a:p>
        </c:txPr>
        <c:crossAx val="143753951"/>
        <c:crosses val="max"/>
        <c:crossBetween val="between"/>
        <c:majorUnit val="10"/>
      </c:valAx>
      <c:catAx>
        <c:axId val="143753951"/>
        <c:scaling>
          <c:orientation val="minMax"/>
        </c:scaling>
        <c:delete val="1"/>
        <c:axPos val="b"/>
        <c:majorTickMark val="out"/>
        <c:minorTickMark val="none"/>
        <c:tickLblPos val="nextTo"/>
        <c:crossAx val="143753295"/>
        <c:crosses val="autoZero"/>
        <c:auto val="1"/>
        <c:lblAlgn val="ctr"/>
        <c:lblOffset val="100"/>
        <c:noMultiLvlLbl val="0"/>
      </c:catAx>
    </c:plotArea>
    <c:legend>
      <c:legendPos val="t"/>
      <c:legendEntry>
        <c:idx val="4"/>
        <c:delete val="1"/>
      </c:legendEntry>
      <c:layout>
        <c:manualLayout>
          <c:xMode val="edge"/>
          <c:yMode val="edge"/>
          <c:x val="0.17966808059656408"/>
          <c:y val="0.12783531888733018"/>
          <c:w val="0.5887364079490065"/>
          <c:h val="8.83788440145354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rebuchet MS" panose="020B0703020202090204" pitchFamily="34" charset="0"/>
              <a:ea typeface="+mn-ea"/>
              <a:cs typeface="Arial" panose="020B0604020202020204" pitchFamily="34" charset="0"/>
            </a:defRPr>
          </a:pPr>
          <a:endParaRPr lang="en-US"/>
        </a:p>
      </c:txPr>
    </c:legend>
    <c:plotVisOnly val="1"/>
    <c:dispBlanksAs val="gap"/>
    <c:showDLblsOverMax val="0"/>
    <c:extLst/>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rgbClr val="581D74"/>
                </a:solidFill>
                <a:latin typeface="Arial" panose="020B0604020202020204" pitchFamily="34" charset="0"/>
                <a:ea typeface="+mn-ea"/>
                <a:cs typeface="Arial" panose="020B0604020202020204" pitchFamily="34" charset="0"/>
              </a:defRPr>
            </a:pPr>
            <a:r>
              <a:rPr lang="en-US" sz="1600" b="1" dirty="0">
                <a:solidFill>
                  <a:srgbClr val="581D74"/>
                </a:solidFill>
              </a:rPr>
              <a:t>Battery</a:t>
            </a:r>
            <a:r>
              <a:rPr lang="en-US" sz="1600" b="1" baseline="0" dirty="0">
                <a:solidFill>
                  <a:srgbClr val="581D74"/>
                </a:solidFill>
              </a:rPr>
              <a:t> (GWh)</a:t>
            </a:r>
            <a:endParaRPr lang="en-US" sz="1600" b="1" dirty="0">
              <a:solidFill>
                <a:srgbClr val="581D74"/>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581D74"/>
              </a:solidFill>
              <a:latin typeface="Arial" panose="020B0604020202020204" pitchFamily="34" charset="0"/>
              <a:ea typeface="+mn-ea"/>
              <a:cs typeface="Arial" panose="020B0604020202020204" pitchFamily="34" charset="0"/>
            </a:defRPr>
          </a:pPr>
          <a:endParaRPr lang="en-US"/>
        </a:p>
      </c:txPr>
    </c:title>
    <c:autoTitleDeleted val="0"/>
    <c:plotArea>
      <c:layout/>
      <c:areaChart>
        <c:grouping val="standard"/>
        <c:varyColors val="0"/>
        <c:ser>
          <c:idx val="7"/>
          <c:order val="7"/>
          <c:tx>
            <c:strRef>
              <c:f>Overcapacity!$M$10</c:f>
              <c:strCache>
                <c:ptCount val="1"/>
                <c:pt idx="0">
                  <c:v>Demand gap</c:v>
                </c:pt>
              </c:strCache>
            </c:strRef>
          </c:tx>
          <c:spPr>
            <a:solidFill>
              <a:schemeClr val="bg1">
                <a:lumMod val="65000"/>
              </a:schemeClr>
            </a:solidFill>
            <a:ln>
              <a:noFill/>
            </a:ln>
            <a:effectLst/>
          </c:spPr>
          <c:cat>
            <c:numRef>
              <c:f>Overcapacity!$E$11:$E$19</c:f>
              <c:numCache>
                <c:formatCode>0</c:formatCode>
                <c:ptCount val="9"/>
                <c:pt idx="0">
                  <c:v>15</c:v>
                </c:pt>
                <c:pt idx="1">
                  <c:v>16</c:v>
                </c:pt>
                <c:pt idx="2">
                  <c:v>17</c:v>
                </c:pt>
                <c:pt idx="3">
                  <c:v>18</c:v>
                </c:pt>
                <c:pt idx="4">
                  <c:v>19</c:v>
                </c:pt>
                <c:pt idx="5">
                  <c:v>20</c:v>
                </c:pt>
                <c:pt idx="6">
                  <c:v>21</c:v>
                </c:pt>
                <c:pt idx="7">
                  <c:v>22</c:v>
                </c:pt>
                <c:pt idx="8">
                  <c:v>23</c:v>
                </c:pt>
              </c:numCache>
            </c:numRef>
          </c:cat>
          <c:val>
            <c:numRef>
              <c:f>Overcapacity!$M$11:$M$19</c:f>
              <c:numCache>
                <c:formatCode>0</c:formatCode>
                <c:ptCount val="9"/>
                <c:pt idx="0">
                  <c:v>0</c:v>
                </c:pt>
                <c:pt idx="1">
                  <c:v>2.3000000000000007</c:v>
                </c:pt>
                <c:pt idx="2">
                  <c:v>8.259999999999998</c:v>
                </c:pt>
                <c:pt idx="3">
                  <c:v>13.709999999999994</c:v>
                </c:pt>
                <c:pt idx="4">
                  <c:v>23.200000000000003</c:v>
                </c:pt>
                <c:pt idx="5">
                  <c:v>19.750000000000007</c:v>
                </c:pt>
                <c:pt idx="6">
                  <c:v>65.199999999999989</c:v>
                </c:pt>
                <c:pt idx="7">
                  <c:v>251.29999999999995</c:v>
                </c:pt>
                <c:pt idx="8">
                  <c:v>269.79450000000003</c:v>
                </c:pt>
              </c:numCache>
            </c:numRef>
          </c:val>
          <c:extLst>
            <c:ext xmlns:c16="http://schemas.microsoft.com/office/drawing/2014/chart" uri="{C3380CC4-5D6E-409C-BE32-E72D297353CC}">
              <c16:uniqueId val="{00000000-6C10-491C-B160-06891AC83F0E}"/>
            </c:ext>
          </c:extLst>
        </c:ser>
        <c:dLbls>
          <c:showLegendKey val="0"/>
          <c:showVal val="0"/>
          <c:showCatName val="0"/>
          <c:showSerName val="0"/>
          <c:showPercent val="0"/>
          <c:showBubbleSize val="0"/>
        </c:dLbls>
        <c:axId val="188308935"/>
        <c:axId val="188316495"/>
      </c:areaChart>
      <c:lineChart>
        <c:grouping val="standard"/>
        <c:varyColors val="0"/>
        <c:ser>
          <c:idx val="1"/>
          <c:order val="1"/>
          <c:tx>
            <c:strRef>
              <c:f>Overcapacity!$G$10</c:f>
              <c:strCache>
                <c:ptCount val="1"/>
                <c:pt idx="0">
                  <c:v>Demand</c:v>
                </c:pt>
              </c:strCache>
            </c:strRef>
          </c:tx>
          <c:spPr>
            <a:ln w="28575" cap="rnd">
              <a:solidFill>
                <a:srgbClr val="31879C"/>
              </a:solidFill>
              <a:round/>
            </a:ln>
            <a:effectLst/>
          </c:spPr>
          <c:marker>
            <c:symbol val="none"/>
          </c:marker>
          <c:cat>
            <c:numRef>
              <c:f>Overcapacity!$E$11:$E$19</c:f>
              <c:numCache>
                <c:formatCode>0</c:formatCode>
                <c:ptCount val="9"/>
                <c:pt idx="0">
                  <c:v>15</c:v>
                </c:pt>
                <c:pt idx="1">
                  <c:v>16</c:v>
                </c:pt>
                <c:pt idx="2">
                  <c:v>17</c:v>
                </c:pt>
                <c:pt idx="3">
                  <c:v>18</c:v>
                </c:pt>
                <c:pt idx="4">
                  <c:v>19</c:v>
                </c:pt>
                <c:pt idx="5">
                  <c:v>20</c:v>
                </c:pt>
                <c:pt idx="6">
                  <c:v>21</c:v>
                </c:pt>
                <c:pt idx="7">
                  <c:v>22</c:v>
                </c:pt>
                <c:pt idx="8">
                  <c:v>23</c:v>
                </c:pt>
              </c:numCache>
            </c:numRef>
          </c:cat>
          <c:val>
            <c:numRef>
              <c:f>Overcapacity!$G$11:$G$19</c:f>
              <c:numCache>
                <c:formatCode>0</c:formatCode>
                <c:ptCount val="9"/>
                <c:pt idx="0">
                  <c:v>15.7</c:v>
                </c:pt>
                <c:pt idx="1">
                  <c:v>28.2</c:v>
                </c:pt>
                <c:pt idx="2">
                  <c:v>36.24</c:v>
                </c:pt>
                <c:pt idx="3">
                  <c:v>56.89</c:v>
                </c:pt>
                <c:pt idx="4">
                  <c:v>62.2</c:v>
                </c:pt>
                <c:pt idx="5">
                  <c:v>63.65</c:v>
                </c:pt>
                <c:pt idx="6">
                  <c:v>154.5</c:v>
                </c:pt>
                <c:pt idx="7">
                  <c:v>294.60000000000002</c:v>
                </c:pt>
                <c:pt idx="8">
                  <c:v>387.7</c:v>
                </c:pt>
              </c:numCache>
            </c:numRef>
          </c:val>
          <c:smooth val="0"/>
          <c:extLst>
            <c:ext xmlns:c16="http://schemas.microsoft.com/office/drawing/2014/chart" uri="{C3380CC4-5D6E-409C-BE32-E72D297353CC}">
              <c16:uniqueId val="{00000001-6C10-491C-B160-06891AC83F0E}"/>
            </c:ext>
          </c:extLst>
        </c:ser>
        <c:dLbls>
          <c:showLegendKey val="0"/>
          <c:showVal val="0"/>
          <c:showCatName val="0"/>
          <c:showSerName val="0"/>
          <c:showPercent val="0"/>
          <c:showBubbleSize val="0"/>
        </c:dLbls>
        <c:marker val="1"/>
        <c:smooth val="0"/>
        <c:axId val="205001615"/>
        <c:axId val="205001975"/>
        <c:extLst>
          <c:ext xmlns:c15="http://schemas.microsoft.com/office/drawing/2012/chart" uri="{02D57815-91ED-43cb-92C2-25804820EDAC}">
            <c15:filteredLineSeries>
              <c15:ser>
                <c:idx val="0"/>
                <c:order val="0"/>
                <c:tx>
                  <c:strRef>
                    <c:extLst>
                      <c:ext uri="{02D57815-91ED-43cb-92C2-25804820EDAC}">
                        <c15:formulaRef>
                          <c15:sqref>Overcapacity!$F$10</c15:sqref>
                        </c15:formulaRef>
                      </c:ext>
                    </c:extLst>
                    <c:strCache>
                      <c:ptCount val="1"/>
                      <c:pt idx="0">
                        <c:v>Demand</c:v>
                      </c:pt>
                    </c:strCache>
                  </c:strRef>
                </c:tx>
                <c:spPr>
                  <a:ln w="28575" cap="rnd">
                    <a:solidFill>
                      <a:srgbClr val="31879C"/>
                    </a:solidFill>
                    <a:round/>
                  </a:ln>
                  <a:effectLst/>
                </c:spPr>
                <c:marker>
                  <c:symbol val="none"/>
                </c:marker>
                <c:cat>
                  <c:numRef>
                    <c:extLst>
                      <c:ex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c:ext uri="{02D57815-91ED-43cb-92C2-25804820EDAC}">
                        <c15:formulaRef>
                          <c15:sqref>Overcapacity!$F$11:$F$19</c15:sqref>
                        </c15:formulaRef>
                      </c:ext>
                    </c:extLst>
                    <c:numCache>
                      <c:formatCode>#,##0</c:formatCode>
                      <c:ptCount val="9"/>
                      <c:pt idx="0">
                        <c:v>307497</c:v>
                      </c:pt>
                      <c:pt idx="1">
                        <c:v>501257</c:v>
                      </c:pt>
                      <c:pt idx="2">
                        <c:v>768059</c:v>
                      </c:pt>
                      <c:pt idx="3">
                        <c:v>1246872</c:v>
                      </c:pt>
                      <c:pt idx="4">
                        <c:v>1205400</c:v>
                      </c:pt>
                      <c:pt idx="5">
                        <c:v>1323281</c:v>
                      </c:pt>
                      <c:pt idx="6">
                        <c:v>3507100</c:v>
                      </c:pt>
                      <c:pt idx="7">
                        <c:v>6872000</c:v>
                      </c:pt>
                      <c:pt idx="8">
                        <c:v>9448000</c:v>
                      </c:pt>
                    </c:numCache>
                  </c:numRef>
                </c:val>
                <c:smooth val="0"/>
                <c:extLst>
                  <c:ext xmlns:c16="http://schemas.microsoft.com/office/drawing/2014/chart" uri="{C3380CC4-5D6E-409C-BE32-E72D297353CC}">
                    <c16:uniqueId val="{00000003-6C10-491C-B160-06891AC83F0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Overcapacity!$H$10</c15:sqref>
                        </c15:formulaRef>
                      </c:ext>
                    </c:extLst>
                    <c:strCache>
                      <c:ptCount val="1"/>
                      <c:pt idx="0">
                        <c:v>Demand</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xmlns:c15="http://schemas.microsoft.com/office/drawing/2012/chart">
                      <c:ext xmlns:c15="http://schemas.microsoft.com/office/drawing/2012/chart" uri="{02D57815-91ED-43cb-92C2-25804820EDAC}">
                        <c15:formulaRef>
                          <c15:sqref>Overcapacity!$H$11:$H$19</c15:sqref>
                        </c15:formulaRef>
                      </c:ext>
                    </c:extLst>
                    <c:numCache>
                      <c:formatCode>#,##0</c:formatCode>
                      <c:ptCount val="9"/>
                      <c:pt idx="0">
                        <c:v>15130</c:v>
                      </c:pt>
                      <c:pt idx="1">
                        <c:v>34540</c:v>
                      </c:pt>
                      <c:pt idx="2">
                        <c:v>53060</c:v>
                      </c:pt>
                      <c:pt idx="3">
                        <c:v>44260</c:v>
                      </c:pt>
                      <c:pt idx="4">
                        <c:v>30110</c:v>
                      </c:pt>
                      <c:pt idx="5">
                        <c:v>48200</c:v>
                      </c:pt>
                      <c:pt idx="6">
                        <c:v>54880</c:v>
                      </c:pt>
                      <c:pt idx="7">
                        <c:v>87410</c:v>
                      </c:pt>
                      <c:pt idx="8">
                        <c:v>216880</c:v>
                      </c:pt>
                    </c:numCache>
                  </c:numRef>
                </c:val>
                <c:smooth val="0"/>
                <c:extLst xmlns:c15="http://schemas.microsoft.com/office/drawing/2012/chart">
                  <c:ext xmlns:c16="http://schemas.microsoft.com/office/drawing/2014/chart" uri="{C3380CC4-5D6E-409C-BE32-E72D297353CC}">
                    <c16:uniqueId val="{00000004-6C10-491C-B160-06891AC83F0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Overcapacity!$K$10</c15:sqref>
                        </c15:formulaRef>
                      </c:ext>
                    </c:extLst>
                    <c:strCache>
                      <c:ptCount val="1"/>
                      <c:pt idx="0">
                        <c:v>Production</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xmlns:c15="http://schemas.microsoft.com/office/drawing/2012/chart">
                      <c:ext xmlns:c15="http://schemas.microsoft.com/office/drawing/2012/chart" uri="{02D57815-91ED-43cb-92C2-25804820EDAC}">
                        <c15:formulaRef>
                          <c15:sqref>Overcapacity!$K$11:$K$19</c15:sqref>
                        </c15:formulaRef>
                      </c:ext>
                    </c:extLst>
                    <c:numCache>
                      <c:formatCode>#,##0</c:formatCode>
                      <c:ptCount val="9"/>
                      <c:pt idx="0">
                        <c:v>45800</c:v>
                      </c:pt>
                      <c:pt idx="1">
                        <c:v>53000</c:v>
                      </c:pt>
                      <c:pt idx="2">
                        <c:v>76000</c:v>
                      </c:pt>
                      <c:pt idx="3">
                        <c:v>85700</c:v>
                      </c:pt>
                      <c:pt idx="4">
                        <c:v>98600</c:v>
                      </c:pt>
                      <c:pt idx="5">
                        <c:v>124600</c:v>
                      </c:pt>
                      <c:pt idx="6">
                        <c:v>182000</c:v>
                      </c:pt>
                      <c:pt idx="7">
                        <c:v>288700</c:v>
                      </c:pt>
                      <c:pt idx="8">
                        <c:v>433000</c:v>
                      </c:pt>
                    </c:numCache>
                  </c:numRef>
                </c:val>
                <c:smooth val="0"/>
                <c:extLst xmlns:c15="http://schemas.microsoft.com/office/drawing/2012/chart">
                  <c:ext xmlns:c16="http://schemas.microsoft.com/office/drawing/2014/chart" uri="{C3380CC4-5D6E-409C-BE32-E72D297353CC}">
                    <c16:uniqueId val="{00000006-6C10-491C-B160-06891AC83F0E}"/>
                  </c:ext>
                </c:extLst>
              </c15:ser>
            </c15:filteredLineSeries>
          </c:ext>
        </c:extLst>
      </c:lineChart>
      <c:lineChart>
        <c:grouping val="standard"/>
        <c:varyColors val="0"/>
        <c:ser>
          <c:idx val="4"/>
          <c:order val="4"/>
          <c:tx>
            <c:strRef>
              <c:f>Overcapacity!$J$10</c:f>
              <c:strCache>
                <c:ptCount val="1"/>
                <c:pt idx="0">
                  <c:v>Production</c:v>
                </c:pt>
              </c:strCache>
            </c:strRef>
          </c:tx>
          <c:spPr>
            <a:ln w="28575" cap="rnd">
              <a:solidFill>
                <a:srgbClr val="581D74"/>
              </a:solidFill>
              <a:round/>
            </a:ln>
            <a:effectLst/>
          </c:spPr>
          <c:marker>
            <c:symbol val="none"/>
          </c:marker>
          <c:cat>
            <c:numRef>
              <c:f>Overcapacity!$E$11:$E$19</c:f>
              <c:numCache>
                <c:formatCode>0</c:formatCode>
                <c:ptCount val="9"/>
                <c:pt idx="0">
                  <c:v>15</c:v>
                </c:pt>
                <c:pt idx="1">
                  <c:v>16</c:v>
                </c:pt>
                <c:pt idx="2">
                  <c:v>17</c:v>
                </c:pt>
                <c:pt idx="3">
                  <c:v>18</c:v>
                </c:pt>
                <c:pt idx="4">
                  <c:v>19</c:v>
                </c:pt>
                <c:pt idx="5">
                  <c:v>20</c:v>
                </c:pt>
                <c:pt idx="6">
                  <c:v>21</c:v>
                </c:pt>
                <c:pt idx="7">
                  <c:v>22</c:v>
                </c:pt>
                <c:pt idx="8">
                  <c:v>23</c:v>
                </c:pt>
              </c:numCache>
            </c:numRef>
          </c:cat>
          <c:val>
            <c:numRef>
              <c:f>Overcapacity!$J$11:$J$19</c:f>
              <c:numCache>
                <c:formatCode>0</c:formatCode>
                <c:ptCount val="9"/>
                <c:pt idx="0">
                  <c:v>15.7</c:v>
                </c:pt>
                <c:pt idx="1">
                  <c:v>30.5</c:v>
                </c:pt>
                <c:pt idx="2">
                  <c:v>44.5</c:v>
                </c:pt>
                <c:pt idx="3">
                  <c:v>70.599999999999994</c:v>
                </c:pt>
                <c:pt idx="4">
                  <c:v>85.4</c:v>
                </c:pt>
                <c:pt idx="5">
                  <c:v>83.4</c:v>
                </c:pt>
                <c:pt idx="6">
                  <c:v>219.7</c:v>
                </c:pt>
                <c:pt idx="7">
                  <c:v>545.9</c:v>
                </c:pt>
                <c:pt idx="8">
                  <c:v>657.49450000000002</c:v>
                </c:pt>
              </c:numCache>
            </c:numRef>
          </c:val>
          <c:smooth val="0"/>
          <c:extLst>
            <c:ext xmlns:c16="http://schemas.microsoft.com/office/drawing/2014/chart" uri="{C3380CC4-5D6E-409C-BE32-E72D297353CC}">
              <c16:uniqueId val="{00000002-6C10-491C-B160-06891AC83F0E}"/>
            </c:ext>
          </c:extLst>
        </c:ser>
        <c:dLbls>
          <c:showLegendKey val="0"/>
          <c:showVal val="0"/>
          <c:showCatName val="0"/>
          <c:showSerName val="0"/>
          <c:showPercent val="0"/>
          <c:showBubbleSize val="0"/>
        </c:dLbls>
        <c:marker val="1"/>
        <c:smooth val="0"/>
        <c:axId val="188308935"/>
        <c:axId val="188316495"/>
        <c:extLst>
          <c:ext xmlns:c15="http://schemas.microsoft.com/office/drawing/2012/chart" uri="{02D57815-91ED-43cb-92C2-25804820EDAC}">
            <c15:filteredLineSeries>
              <c15:ser>
                <c:idx val="3"/>
                <c:order val="3"/>
                <c:tx>
                  <c:strRef>
                    <c:extLst>
                      <c:ext uri="{02D57815-91ED-43cb-92C2-25804820EDAC}">
                        <c15:formulaRef>
                          <c15:sqref>Overcapacity!$I$10</c15:sqref>
                        </c15:formulaRef>
                      </c:ext>
                    </c:extLst>
                    <c:strCache>
                      <c:ptCount val="1"/>
                      <c:pt idx="0">
                        <c:v>Production</c:v>
                      </c:pt>
                    </c:strCache>
                  </c:strRef>
                </c:tx>
                <c:spPr>
                  <a:ln w="28575" cap="rnd">
                    <a:solidFill>
                      <a:srgbClr val="581D74"/>
                    </a:solidFill>
                    <a:round/>
                  </a:ln>
                  <a:effectLst/>
                </c:spPr>
                <c:marker>
                  <c:symbol val="none"/>
                </c:marker>
                <c:cat>
                  <c:numRef>
                    <c:extLst>
                      <c:ex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c:ext uri="{02D57815-91ED-43cb-92C2-25804820EDAC}">
                        <c15:formulaRef>
                          <c15:sqref>Overcapacity!$I$11:$I$19</c15:sqref>
                        </c15:formulaRef>
                      </c:ext>
                    </c:extLst>
                    <c:numCache>
                      <c:formatCode>#,##0</c:formatCode>
                      <c:ptCount val="9"/>
                      <c:pt idx="0">
                        <c:v>379000</c:v>
                      </c:pt>
                      <c:pt idx="1">
                        <c:v>511106</c:v>
                      </c:pt>
                      <c:pt idx="2">
                        <c:v>782629</c:v>
                      </c:pt>
                      <c:pt idx="3">
                        <c:v>1260848</c:v>
                      </c:pt>
                      <c:pt idx="4">
                        <c:v>1239700</c:v>
                      </c:pt>
                      <c:pt idx="5">
                        <c:v>1310960</c:v>
                      </c:pt>
                      <c:pt idx="6">
                        <c:v>3533000</c:v>
                      </c:pt>
                      <c:pt idx="7">
                        <c:v>7041000</c:v>
                      </c:pt>
                      <c:pt idx="8">
                        <c:v>9550000</c:v>
                      </c:pt>
                    </c:numCache>
                  </c:numRef>
                </c:val>
                <c:smooth val="0"/>
                <c:extLst>
                  <c:ext xmlns:c16="http://schemas.microsoft.com/office/drawing/2014/chart" uri="{C3380CC4-5D6E-409C-BE32-E72D297353CC}">
                    <c16:uniqueId val="{00000005-6C10-491C-B160-06891AC83F0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Overcapacity!$L$10</c15:sqref>
                        </c15:formulaRef>
                      </c:ext>
                    </c:extLst>
                    <c:strCache>
                      <c:ptCount val="1"/>
                      <c:pt idx="0">
                        <c:v>Demand gap</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xmlns:c15="http://schemas.microsoft.com/office/drawing/2012/chart">
                      <c:ext xmlns:c15="http://schemas.microsoft.com/office/drawing/2012/chart" uri="{02D57815-91ED-43cb-92C2-25804820EDAC}">
                        <c15:formulaRef>
                          <c15:sqref>Overcapacity!$L$11:$L$19</c15:sqref>
                        </c15:formulaRef>
                      </c:ext>
                    </c:extLst>
                    <c:numCache>
                      <c:formatCode>#,##0</c:formatCode>
                      <c:ptCount val="9"/>
                      <c:pt idx="0">
                        <c:v>71503</c:v>
                      </c:pt>
                      <c:pt idx="1">
                        <c:v>9849</c:v>
                      </c:pt>
                      <c:pt idx="2">
                        <c:v>14570</c:v>
                      </c:pt>
                      <c:pt idx="3">
                        <c:v>13976</c:v>
                      </c:pt>
                      <c:pt idx="4">
                        <c:v>34300</c:v>
                      </c:pt>
                      <c:pt idx="5">
                        <c:v>-12321</c:v>
                      </c:pt>
                      <c:pt idx="6">
                        <c:v>25900</c:v>
                      </c:pt>
                      <c:pt idx="7">
                        <c:v>169000</c:v>
                      </c:pt>
                      <c:pt idx="8">
                        <c:v>102000</c:v>
                      </c:pt>
                    </c:numCache>
                  </c:numRef>
                </c:val>
                <c:smooth val="0"/>
                <c:extLst xmlns:c15="http://schemas.microsoft.com/office/drawing/2012/chart">
                  <c:ext xmlns:c16="http://schemas.microsoft.com/office/drawing/2014/chart" uri="{C3380CC4-5D6E-409C-BE32-E72D297353CC}">
                    <c16:uniqueId val="{00000007-6C10-491C-B160-06891AC83F0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Overcapacity!$N$10</c15:sqref>
                        </c15:formulaRef>
                      </c:ext>
                    </c:extLst>
                    <c:strCache>
                      <c:ptCount val="1"/>
                      <c:pt idx="0">
                        <c:v>Demand gap</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xmlns:c15="http://schemas.microsoft.com/office/drawing/2012/chart">
                      <c:ext xmlns:c15="http://schemas.microsoft.com/office/drawing/2012/chart" uri="{02D57815-91ED-43cb-92C2-25804820EDAC}">
                        <c15:formulaRef>
                          <c15:sqref>Overcapacity!$N$11:$N$19</c15:sqref>
                        </c15:formulaRef>
                      </c:ext>
                    </c:extLst>
                    <c:numCache>
                      <c:formatCode>#,##0</c:formatCode>
                      <c:ptCount val="9"/>
                      <c:pt idx="0">
                        <c:v>30670</c:v>
                      </c:pt>
                      <c:pt idx="1">
                        <c:v>18460</c:v>
                      </c:pt>
                      <c:pt idx="2">
                        <c:v>22940</c:v>
                      </c:pt>
                      <c:pt idx="3">
                        <c:v>41440</c:v>
                      </c:pt>
                      <c:pt idx="4">
                        <c:v>68490</c:v>
                      </c:pt>
                      <c:pt idx="5">
                        <c:v>76400</c:v>
                      </c:pt>
                      <c:pt idx="6">
                        <c:v>127120</c:v>
                      </c:pt>
                      <c:pt idx="7">
                        <c:v>201290</c:v>
                      </c:pt>
                      <c:pt idx="8">
                        <c:v>216120</c:v>
                      </c:pt>
                    </c:numCache>
                  </c:numRef>
                </c:val>
                <c:smooth val="0"/>
                <c:extLst xmlns:c15="http://schemas.microsoft.com/office/drawing/2012/chart">
                  <c:ext xmlns:c16="http://schemas.microsoft.com/office/drawing/2014/chart" uri="{C3380CC4-5D6E-409C-BE32-E72D297353CC}">
                    <c16:uniqueId val="{00000008-6C10-491C-B160-06891AC83F0E}"/>
                  </c:ext>
                </c:extLst>
              </c15:ser>
            </c15:filteredLineSeries>
          </c:ext>
        </c:extLst>
      </c:lineChart>
      <c:catAx>
        <c:axId val="205001615"/>
        <c:scaling>
          <c:orientation val="minMax"/>
        </c:scaling>
        <c:delete val="0"/>
        <c:axPos val="b"/>
        <c:numFmt formatCode="0"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5001975"/>
        <c:crosses val="autoZero"/>
        <c:auto val="1"/>
        <c:lblAlgn val="ctr"/>
        <c:lblOffset val="100"/>
        <c:noMultiLvlLbl val="0"/>
      </c:catAx>
      <c:valAx>
        <c:axId val="205001975"/>
        <c:scaling>
          <c:orientation val="minMax"/>
          <c:max val="70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5001615"/>
        <c:crosses val="autoZero"/>
        <c:crossBetween val="between"/>
      </c:valAx>
      <c:valAx>
        <c:axId val="188316495"/>
        <c:scaling>
          <c:orientation val="minMax"/>
        </c:scaling>
        <c:delete val="0"/>
        <c:axPos val="r"/>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8308935"/>
        <c:crosses val="max"/>
        <c:crossBetween val="between"/>
      </c:valAx>
      <c:catAx>
        <c:axId val="188308935"/>
        <c:scaling>
          <c:orientation val="minMax"/>
        </c:scaling>
        <c:delete val="1"/>
        <c:axPos val="b"/>
        <c:numFmt formatCode="0" sourceLinked="1"/>
        <c:majorTickMark val="out"/>
        <c:minorTickMark val="none"/>
        <c:tickLblPos val="nextTo"/>
        <c:crossAx val="188316495"/>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rgbClr val="581D74"/>
                </a:solidFill>
                <a:latin typeface="Arial" panose="020B0604020202020204" pitchFamily="34" charset="0"/>
                <a:ea typeface="+mn-ea"/>
                <a:cs typeface="Arial" panose="020B0604020202020204" pitchFamily="34" charset="0"/>
              </a:defRPr>
            </a:pPr>
            <a:r>
              <a:rPr lang="en-US" sz="1600" b="1" dirty="0">
                <a:solidFill>
                  <a:srgbClr val="581D74"/>
                </a:solidFill>
              </a:rPr>
              <a:t>Solar Panel (GW)</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581D74"/>
              </a:solidFill>
              <a:latin typeface="Arial" panose="020B0604020202020204" pitchFamily="34" charset="0"/>
              <a:ea typeface="+mn-ea"/>
              <a:cs typeface="Arial" panose="020B0604020202020204" pitchFamily="34" charset="0"/>
            </a:defRPr>
          </a:pPr>
          <a:endParaRPr lang="en-US"/>
        </a:p>
      </c:txPr>
    </c:title>
    <c:autoTitleDeleted val="0"/>
    <c:plotArea>
      <c:layout/>
      <c:areaChart>
        <c:grouping val="standard"/>
        <c:varyColors val="0"/>
        <c:ser>
          <c:idx val="8"/>
          <c:order val="8"/>
          <c:tx>
            <c:strRef>
              <c:f>Overcapacity!$N$10</c:f>
              <c:strCache>
                <c:ptCount val="1"/>
                <c:pt idx="0">
                  <c:v>Demand gap</c:v>
                </c:pt>
              </c:strCache>
            </c:strRef>
          </c:tx>
          <c:spPr>
            <a:solidFill>
              <a:schemeClr val="bg1">
                <a:lumMod val="65000"/>
              </a:schemeClr>
            </a:solidFill>
            <a:ln>
              <a:noFill/>
            </a:ln>
            <a:effectLst/>
          </c:spPr>
          <c:cat>
            <c:numRef>
              <c:f>Overcapacity!$E$11:$E$19</c:f>
              <c:numCache>
                <c:formatCode>0</c:formatCode>
                <c:ptCount val="9"/>
                <c:pt idx="0">
                  <c:v>15</c:v>
                </c:pt>
                <c:pt idx="1">
                  <c:v>16</c:v>
                </c:pt>
                <c:pt idx="2">
                  <c:v>17</c:v>
                </c:pt>
                <c:pt idx="3">
                  <c:v>18</c:v>
                </c:pt>
                <c:pt idx="4">
                  <c:v>19</c:v>
                </c:pt>
                <c:pt idx="5">
                  <c:v>20</c:v>
                </c:pt>
                <c:pt idx="6">
                  <c:v>21</c:v>
                </c:pt>
                <c:pt idx="7">
                  <c:v>22</c:v>
                </c:pt>
                <c:pt idx="8">
                  <c:v>23</c:v>
                </c:pt>
              </c:numCache>
            </c:numRef>
          </c:cat>
          <c:val>
            <c:numRef>
              <c:f>Overcapacity!$N$11:$N$19</c:f>
              <c:numCache>
                <c:formatCode>#,##0</c:formatCode>
                <c:ptCount val="9"/>
                <c:pt idx="0">
                  <c:v>30670</c:v>
                </c:pt>
                <c:pt idx="1">
                  <c:v>18460</c:v>
                </c:pt>
                <c:pt idx="2">
                  <c:v>22940</c:v>
                </c:pt>
                <c:pt idx="3">
                  <c:v>41440</c:v>
                </c:pt>
                <c:pt idx="4">
                  <c:v>68490</c:v>
                </c:pt>
                <c:pt idx="5">
                  <c:v>76400</c:v>
                </c:pt>
                <c:pt idx="6">
                  <c:v>127120</c:v>
                </c:pt>
                <c:pt idx="7">
                  <c:v>201290</c:v>
                </c:pt>
                <c:pt idx="8">
                  <c:v>216120</c:v>
                </c:pt>
              </c:numCache>
            </c:numRef>
          </c:val>
          <c:extLst>
            <c:ext xmlns:c16="http://schemas.microsoft.com/office/drawing/2014/chart" uri="{C3380CC4-5D6E-409C-BE32-E72D297353CC}">
              <c16:uniqueId val="{00000000-3474-46B6-97A6-49FDD2DFD0AF}"/>
            </c:ext>
          </c:extLst>
        </c:ser>
        <c:dLbls>
          <c:showLegendKey val="0"/>
          <c:showVal val="0"/>
          <c:showCatName val="0"/>
          <c:showSerName val="0"/>
          <c:showPercent val="0"/>
          <c:showBubbleSize val="0"/>
        </c:dLbls>
        <c:axId val="188308935"/>
        <c:axId val="188316495"/>
      </c:areaChart>
      <c:lineChart>
        <c:grouping val="standard"/>
        <c:varyColors val="0"/>
        <c:ser>
          <c:idx val="2"/>
          <c:order val="2"/>
          <c:tx>
            <c:strRef>
              <c:f>Overcapacity!$H$10</c:f>
              <c:strCache>
                <c:ptCount val="1"/>
                <c:pt idx="0">
                  <c:v>Demand</c:v>
                </c:pt>
              </c:strCache>
            </c:strRef>
          </c:tx>
          <c:spPr>
            <a:ln w="28575" cap="rnd">
              <a:solidFill>
                <a:srgbClr val="31879C"/>
              </a:solidFill>
              <a:round/>
            </a:ln>
            <a:effectLst/>
          </c:spPr>
          <c:marker>
            <c:symbol val="none"/>
          </c:marker>
          <c:cat>
            <c:numRef>
              <c:f>Overcapacity!$E$11:$E$19</c:f>
              <c:numCache>
                <c:formatCode>0</c:formatCode>
                <c:ptCount val="9"/>
                <c:pt idx="0">
                  <c:v>15</c:v>
                </c:pt>
                <c:pt idx="1">
                  <c:v>16</c:v>
                </c:pt>
                <c:pt idx="2">
                  <c:v>17</c:v>
                </c:pt>
                <c:pt idx="3">
                  <c:v>18</c:v>
                </c:pt>
                <c:pt idx="4">
                  <c:v>19</c:v>
                </c:pt>
                <c:pt idx="5">
                  <c:v>20</c:v>
                </c:pt>
                <c:pt idx="6">
                  <c:v>21</c:v>
                </c:pt>
                <c:pt idx="7">
                  <c:v>22</c:v>
                </c:pt>
                <c:pt idx="8">
                  <c:v>23</c:v>
                </c:pt>
              </c:numCache>
            </c:numRef>
          </c:cat>
          <c:val>
            <c:numRef>
              <c:f>Overcapacity!$H$11:$H$19</c:f>
              <c:numCache>
                <c:formatCode>#,##0</c:formatCode>
                <c:ptCount val="9"/>
                <c:pt idx="0">
                  <c:v>15130</c:v>
                </c:pt>
                <c:pt idx="1">
                  <c:v>34540</c:v>
                </c:pt>
                <c:pt idx="2">
                  <c:v>53060</c:v>
                </c:pt>
                <c:pt idx="3">
                  <c:v>44260</c:v>
                </c:pt>
                <c:pt idx="4">
                  <c:v>30110</c:v>
                </c:pt>
                <c:pt idx="5">
                  <c:v>48200</c:v>
                </c:pt>
                <c:pt idx="6">
                  <c:v>54880</c:v>
                </c:pt>
                <c:pt idx="7">
                  <c:v>87410</c:v>
                </c:pt>
                <c:pt idx="8">
                  <c:v>216880</c:v>
                </c:pt>
              </c:numCache>
            </c:numRef>
          </c:val>
          <c:smooth val="0"/>
          <c:extLst>
            <c:ext xmlns:c16="http://schemas.microsoft.com/office/drawing/2014/chart" uri="{C3380CC4-5D6E-409C-BE32-E72D297353CC}">
              <c16:uniqueId val="{00000001-3474-46B6-97A6-49FDD2DFD0AF}"/>
            </c:ext>
          </c:extLst>
        </c:ser>
        <c:dLbls>
          <c:showLegendKey val="0"/>
          <c:showVal val="0"/>
          <c:showCatName val="0"/>
          <c:showSerName val="0"/>
          <c:showPercent val="0"/>
          <c:showBubbleSize val="0"/>
        </c:dLbls>
        <c:marker val="1"/>
        <c:smooth val="0"/>
        <c:axId val="205001615"/>
        <c:axId val="205001975"/>
        <c:extLst>
          <c:ext xmlns:c15="http://schemas.microsoft.com/office/drawing/2012/chart" uri="{02D57815-91ED-43cb-92C2-25804820EDAC}">
            <c15:filteredLineSeries>
              <c15:ser>
                <c:idx val="0"/>
                <c:order val="0"/>
                <c:tx>
                  <c:strRef>
                    <c:extLst>
                      <c:ext uri="{02D57815-91ED-43cb-92C2-25804820EDAC}">
                        <c15:formulaRef>
                          <c15:sqref>Overcapacity!$F$10</c15:sqref>
                        </c15:formulaRef>
                      </c:ext>
                    </c:extLst>
                    <c:strCache>
                      <c:ptCount val="1"/>
                      <c:pt idx="0">
                        <c:v>Demand</c:v>
                      </c:pt>
                    </c:strCache>
                  </c:strRef>
                </c:tx>
                <c:spPr>
                  <a:ln w="28575" cap="rnd">
                    <a:solidFill>
                      <a:srgbClr val="31879C"/>
                    </a:solidFill>
                    <a:round/>
                  </a:ln>
                  <a:effectLst/>
                </c:spPr>
                <c:marker>
                  <c:symbol val="none"/>
                </c:marker>
                <c:cat>
                  <c:numRef>
                    <c:extLst>
                      <c:ex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c:ext uri="{02D57815-91ED-43cb-92C2-25804820EDAC}">
                        <c15:formulaRef>
                          <c15:sqref>Overcapacity!$F$11:$F$19</c15:sqref>
                        </c15:formulaRef>
                      </c:ext>
                    </c:extLst>
                    <c:numCache>
                      <c:formatCode>#,##0</c:formatCode>
                      <c:ptCount val="9"/>
                      <c:pt idx="0">
                        <c:v>307497</c:v>
                      </c:pt>
                      <c:pt idx="1">
                        <c:v>501257</c:v>
                      </c:pt>
                      <c:pt idx="2">
                        <c:v>768059</c:v>
                      </c:pt>
                      <c:pt idx="3">
                        <c:v>1246872</c:v>
                      </c:pt>
                      <c:pt idx="4">
                        <c:v>1205400</c:v>
                      </c:pt>
                      <c:pt idx="5">
                        <c:v>1323281</c:v>
                      </c:pt>
                      <c:pt idx="6">
                        <c:v>3507100</c:v>
                      </c:pt>
                      <c:pt idx="7">
                        <c:v>6872000</c:v>
                      </c:pt>
                      <c:pt idx="8">
                        <c:v>9448000</c:v>
                      </c:pt>
                    </c:numCache>
                  </c:numRef>
                </c:val>
                <c:smooth val="0"/>
                <c:extLst>
                  <c:ext xmlns:c16="http://schemas.microsoft.com/office/drawing/2014/chart" uri="{C3380CC4-5D6E-409C-BE32-E72D297353CC}">
                    <c16:uniqueId val="{00000003-3474-46B6-97A6-49FDD2DFD0A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Overcapacity!$G$10</c15:sqref>
                        </c15:formulaRef>
                      </c:ext>
                    </c:extLst>
                    <c:strCache>
                      <c:ptCount val="1"/>
                      <c:pt idx="0">
                        <c:v>Demand</c:v>
                      </c:pt>
                    </c:strCache>
                  </c:strRef>
                </c:tx>
                <c:spPr>
                  <a:ln w="28575" cap="rnd">
                    <a:solidFill>
                      <a:srgbClr val="31879C"/>
                    </a:solidFill>
                    <a:round/>
                  </a:ln>
                  <a:effectLst/>
                </c:spPr>
                <c:marker>
                  <c:symbol val="none"/>
                </c:marker>
                <c:cat>
                  <c:numRef>
                    <c:extLst xmlns:c15="http://schemas.microsoft.com/office/drawing/2012/chart">
                      <c:ext xmlns:c15="http://schemas.microsoft.com/office/drawing/2012/char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xmlns:c15="http://schemas.microsoft.com/office/drawing/2012/chart">
                      <c:ext xmlns:c15="http://schemas.microsoft.com/office/drawing/2012/chart" uri="{02D57815-91ED-43cb-92C2-25804820EDAC}">
                        <c15:formulaRef>
                          <c15:sqref>Overcapacity!$G$11:$G$19</c15:sqref>
                        </c15:formulaRef>
                      </c:ext>
                    </c:extLst>
                    <c:numCache>
                      <c:formatCode>0</c:formatCode>
                      <c:ptCount val="9"/>
                      <c:pt idx="0">
                        <c:v>15.7</c:v>
                      </c:pt>
                      <c:pt idx="1">
                        <c:v>28.2</c:v>
                      </c:pt>
                      <c:pt idx="2">
                        <c:v>36.24</c:v>
                      </c:pt>
                      <c:pt idx="3">
                        <c:v>56.89</c:v>
                      </c:pt>
                      <c:pt idx="4">
                        <c:v>62.2</c:v>
                      </c:pt>
                      <c:pt idx="5">
                        <c:v>63.65</c:v>
                      </c:pt>
                      <c:pt idx="6">
                        <c:v>154.5</c:v>
                      </c:pt>
                      <c:pt idx="7">
                        <c:v>294.60000000000002</c:v>
                      </c:pt>
                      <c:pt idx="8">
                        <c:v>387.7</c:v>
                      </c:pt>
                    </c:numCache>
                  </c:numRef>
                </c:val>
                <c:smooth val="0"/>
                <c:extLst xmlns:c15="http://schemas.microsoft.com/office/drawing/2012/chart">
                  <c:ext xmlns:c16="http://schemas.microsoft.com/office/drawing/2014/chart" uri="{C3380CC4-5D6E-409C-BE32-E72D297353CC}">
                    <c16:uniqueId val="{00000004-3474-46B6-97A6-49FDD2DFD0AF}"/>
                  </c:ext>
                </c:extLst>
              </c15:ser>
            </c15:filteredLineSeries>
          </c:ext>
        </c:extLst>
      </c:lineChart>
      <c:lineChart>
        <c:grouping val="standard"/>
        <c:varyColors val="0"/>
        <c:ser>
          <c:idx val="5"/>
          <c:order val="5"/>
          <c:tx>
            <c:strRef>
              <c:f>Overcapacity!$K$10</c:f>
              <c:strCache>
                <c:ptCount val="1"/>
                <c:pt idx="0">
                  <c:v>Production</c:v>
                </c:pt>
              </c:strCache>
            </c:strRef>
          </c:tx>
          <c:spPr>
            <a:ln w="28575" cap="rnd">
              <a:solidFill>
                <a:srgbClr val="581D74"/>
              </a:solidFill>
              <a:round/>
            </a:ln>
            <a:effectLst/>
          </c:spPr>
          <c:marker>
            <c:symbol val="none"/>
          </c:marker>
          <c:cat>
            <c:numRef>
              <c:f>Overcapacity!$E$11:$E$19</c:f>
              <c:numCache>
                <c:formatCode>0</c:formatCode>
                <c:ptCount val="9"/>
                <c:pt idx="0">
                  <c:v>15</c:v>
                </c:pt>
                <c:pt idx="1">
                  <c:v>16</c:v>
                </c:pt>
                <c:pt idx="2">
                  <c:v>17</c:v>
                </c:pt>
                <c:pt idx="3">
                  <c:v>18</c:v>
                </c:pt>
                <c:pt idx="4">
                  <c:v>19</c:v>
                </c:pt>
                <c:pt idx="5">
                  <c:v>20</c:v>
                </c:pt>
                <c:pt idx="6">
                  <c:v>21</c:v>
                </c:pt>
                <c:pt idx="7">
                  <c:v>22</c:v>
                </c:pt>
                <c:pt idx="8">
                  <c:v>23</c:v>
                </c:pt>
              </c:numCache>
            </c:numRef>
          </c:cat>
          <c:val>
            <c:numRef>
              <c:f>Overcapacity!$K$11:$K$19</c:f>
              <c:numCache>
                <c:formatCode>#,##0</c:formatCode>
                <c:ptCount val="9"/>
                <c:pt idx="0">
                  <c:v>45800</c:v>
                </c:pt>
                <c:pt idx="1">
                  <c:v>53000</c:v>
                </c:pt>
                <c:pt idx="2">
                  <c:v>76000</c:v>
                </c:pt>
                <c:pt idx="3">
                  <c:v>85700</c:v>
                </c:pt>
                <c:pt idx="4">
                  <c:v>98600</c:v>
                </c:pt>
                <c:pt idx="5">
                  <c:v>124600</c:v>
                </c:pt>
                <c:pt idx="6">
                  <c:v>182000</c:v>
                </c:pt>
                <c:pt idx="7">
                  <c:v>288700</c:v>
                </c:pt>
                <c:pt idx="8">
                  <c:v>433000</c:v>
                </c:pt>
              </c:numCache>
            </c:numRef>
          </c:val>
          <c:smooth val="0"/>
          <c:extLst>
            <c:ext xmlns:c16="http://schemas.microsoft.com/office/drawing/2014/chart" uri="{C3380CC4-5D6E-409C-BE32-E72D297353CC}">
              <c16:uniqueId val="{00000002-3474-46B6-97A6-49FDD2DFD0AF}"/>
            </c:ext>
          </c:extLst>
        </c:ser>
        <c:dLbls>
          <c:showLegendKey val="0"/>
          <c:showVal val="0"/>
          <c:showCatName val="0"/>
          <c:showSerName val="0"/>
          <c:showPercent val="0"/>
          <c:showBubbleSize val="0"/>
        </c:dLbls>
        <c:marker val="1"/>
        <c:smooth val="0"/>
        <c:axId val="188308935"/>
        <c:axId val="188316495"/>
        <c:extLst>
          <c:ext xmlns:c15="http://schemas.microsoft.com/office/drawing/2012/chart" uri="{02D57815-91ED-43cb-92C2-25804820EDAC}">
            <c15:filteredLineSeries>
              <c15:ser>
                <c:idx val="3"/>
                <c:order val="3"/>
                <c:tx>
                  <c:strRef>
                    <c:extLst>
                      <c:ext uri="{02D57815-91ED-43cb-92C2-25804820EDAC}">
                        <c15:formulaRef>
                          <c15:sqref>Overcapacity!$I$10</c15:sqref>
                        </c15:formulaRef>
                      </c:ext>
                    </c:extLst>
                    <c:strCache>
                      <c:ptCount val="1"/>
                      <c:pt idx="0">
                        <c:v>Production</c:v>
                      </c:pt>
                    </c:strCache>
                  </c:strRef>
                </c:tx>
                <c:spPr>
                  <a:ln w="28575" cap="rnd">
                    <a:solidFill>
                      <a:srgbClr val="581D74"/>
                    </a:solidFill>
                    <a:round/>
                  </a:ln>
                  <a:effectLst/>
                </c:spPr>
                <c:marker>
                  <c:symbol val="none"/>
                </c:marker>
                <c:cat>
                  <c:numRef>
                    <c:extLst>
                      <c:ex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c:ext uri="{02D57815-91ED-43cb-92C2-25804820EDAC}">
                        <c15:formulaRef>
                          <c15:sqref>Overcapacity!$I$11:$I$19</c15:sqref>
                        </c15:formulaRef>
                      </c:ext>
                    </c:extLst>
                    <c:numCache>
                      <c:formatCode>#,##0</c:formatCode>
                      <c:ptCount val="9"/>
                      <c:pt idx="0">
                        <c:v>379000</c:v>
                      </c:pt>
                      <c:pt idx="1">
                        <c:v>511106</c:v>
                      </c:pt>
                      <c:pt idx="2">
                        <c:v>782629</c:v>
                      </c:pt>
                      <c:pt idx="3">
                        <c:v>1260848</c:v>
                      </c:pt>
                      <c:pt idx="4">
                        <c:v>1239700</c:v>
                      </c:pt>
                      <c:pt idx="5">
                        <c:v>1310960</c:v>
                      </c:pt>
                      <c:pt idx="6">
                        <c:v>3533000</c:v>
                      </c:pt>
                      <c:pt idx="7">
                        <c:v>7041000</c:v>
                      </c:pt>
                      <c:pt idx="8">
                        <c:v>9550000</c:v>
                      </c:pt>
                    </c:numCache>
                  </c:numRef>
                </c:val>
                <c:smooth val="0"/>
                <c:extLst>
                  <c:ext xmlns:c16="http://schemas.microsoft.com/office/drawing/2014/chart" uri="{C3380CC4-5D6E-409C-BE32-E72D297353CC}">
                    <c16:uniqueId val="{00000005-3474-46B6-97A6-49FDD2DFD0A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Overcapacity!$J$10</c15:sqref>
                        </c15:formulaRef>
                      </c:ext>
                    </c:extLst>
                    <c:strCache>
                      <c:ptCount val="1"/>
                      <c:pt idx="0">
                        <c:v>Production</c:v>
                      </c:pt>
                    </c:strCache>
                  </c:strRef>
                </c:tx>
                <c:spPr>
                  <a:ln w="28575" cap="rnd">
                    <a:solidFill>
                      <a:srgbClr val="581D74"/>
                    </a:solidFill>
                    <a:round/>
                  </a:ln>
                  <a:effectLst/>
                </c:spPr>
                <c:marker>
                  <c:symbol val="none"/>
                </c:marker>
                <c:cat>
                  <c:numRef>
                    <c:extLst xmlns:c15="http://schemas.microsoft.com/office/drawing/2012/chart">
                      <c:ext xmlns:c15="http://schemas.microsoft.com/office/drawing/2012/char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xmlns:c15="http://schemas.microsoft.com/office/drawing/2012/chart">
                      <c:ext xmlns:c15="http://schemas.microsoft.com/office/drawing/2012/chart" uri="{02D57815-91ED-43cb-92C2-25804820EDAC}">
                        <c15:formulaRef>
                          <c15:sqref>Overcapacity!$J$11:$J$19</c15:sqref>
                        </c15:formulaRef>
                      </c:ext>
                    </c:extLst>
                    <c:numCache>
                      <c:formatCode>0</c:formatCode>
                      <c:ptCount val="9"/>
                      <c:pt idx="0">
                        <c:v>15.7</c:v>
                      </c:pt>
                      <c:pt idx="1">
                        <c:v>30.5</c:v>
                      </c:pt>
                      <c:pt idx="2">
                        <c:v>44.5</c:v>
                      </c:pt>
                      <c:pt idx="3">
                        <c:v>70.599999999999994</c:v>
                      </c:pt>
                      <c:pt idx="4">
                        <c:v>85.4</c:v>
                      </c:pt>
                      <c:pt idx="5">
                        <c:v>83.4</c:v>
                      </c:pt>
                      <c:pt idx="6">
                        <c:v>219.7</c:v>
                      </c:pt>
                      <c:pt idx="7">
                        <c:v>545.9</c:v>
                      </c:pt>
                      <c:pt idx="8">
                        <c:v>657.49450000000002</c:v>
                      </c:pt>
                    </c:numCache>
                  </c:numRef>
                </c:val>
                <c:smooth val="0"/>
                <c:extLst xmlns:c15="http://schemas.microsoft.com/office/drawing/2012/chart">
                  <c:ext xmlns:c16="http://schemas.microsoft.com/office/drawing/2014/chart" uri="{C3380CC4-5D6E-409C-BE32-E72D297353CC}">
                    <c16:uniqueId val="{00000006-3474-46B6-97A6-49FDD2DFD0A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Overcapacity!$L$10</c15:sqref>
                        </c15:formulaRef>
                      </c:ext>
                    </c:extLst>
                    <c:strCache>
                      <c:ptCount val="1"/>
                      <c:pt idx="0">
                        <c:v>Demand gap</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xmlns:c15="http://schemas.microsoft.com/office/drawing/2012/chart">
                      <c:ext xmlns:c15="http://schemas.microsoft.com/office/drawing/2012/chart" uri="{02D57815-91ED-43cb-92C2-25804820EDAC}">
                        <c15:formulaRef>
                          <c15:sqref>Overcapacity!$L$11:$L$19</c15:sqref>
                        </c15:formulaRef>
                      </c:ext>
                    </c:extLst>
                    <c:numCache>
                      <c:formatCode>#,##0</c:formatCode>
                      <c:ptCount val="9"/>
                      <c:pt idx="0">
                        <c:v>71503</c:v>
                      </c:pt>
                      <c:pt idx="1">
                        <c:v>9849</c:v>
                      </c:pt>
                      <c:pt idx="2">
                        <c:v>14570</c:v>
                      </c:pt>
                      <c:pt idx="3">
                        <c:v>13976</c:v>
                      </c:pt>
                      <c:pt idx="4">
                        <c:v>34300</c:v>
                      </c:pt>
                      <c:pt idx="5">
                        <c:v>-12321</c:v>
                      </c:pt>
                      <c:pt idx="6">
                        <c:v>25900</c:v>
                      </c:pt>
                      <c:pt idx="7">
                        <c:v>169000</c:v>
                      </c:pt>
                      <c:pt idx="8">
                        <c:v>102000</c:v>
                      </c:pt>
                    </c:numCache>
                  </c:numRef>
                </c:val>
                <c:smooth val="0"/>
                <c:extLst xmlns:c15="http://schemas.microsoft.com/office/drawing/2012/chart">
                  <c:ext xmlns:c16="http://schemas.microsoft.com/office/drawing/2014/chart" uri="{C3380CC4-5D6E-409C-BE32-E72D297353CC}">
                    <c16:uniqueId val="{00000007-3474-46B6-97A6-49FDD2DFD0A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Overcapacity!$M$10</c15:sqref>
                        </c15:formulaRef>
                      </c:ext>
                    </c:extLst>
                    <c:strCache>
                      <c:ptCount val="1"/>
                      <c:pt idx="0">
                        <c:v>Demand gap</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Overcapacity!$E$11:$E$19</c15:sqref>
                        </c15:formulaRef>
                      </c:ext>
                    </c:extLst>
                    <c:numCache>
                      <c:formatCode>0</c:formatCode>
                      <c:ptCount val="9"/>
                      <c:pt idx="0">
                        <c:v>15</c:v>
                      </c:pt>
                      <c:pt idx="1">
                        <c:v>16</c:v>
                      </c:pt>
                      <c:pt idx="2">
                        <c:v>17</c:v>
                      </c:pt>
                      <c:pt idx="3">
                        <c:v>18</c:v>
                      </c:pt>
                      <c:pt idx="4">
                        <c:v>19</c:v>
                      </c:pt>
                      <c:pt idx="5">
                        <c:v>20</c:v>
                      </c:pt>
                      <c:pt idx="6">
                        <c:v>21</c:v>
                      </c:pt>
                      <c:pt idx="7">
                        <c:v>22</c:v>
                      </c:pt>
                      <c:pt idx="8">
                        <c:v>23</c:v>
                      </c:pt>
                    </c:numCache>
                  </c:numRef>
                </c:cat>
                <c:val>
                  <c:numRef>
                    <c:extLst xmlns:c15="http://schemas.microsoft.com/office/drawing/2012/chart">
                      <c:ext xmlns:c15="http://schemas.microsoft.com/office/drawing/2012/chart" uri="{02D57815-91ED-43cb-92C2-25804820EDAC}">
                        <c15:formulaRef>
                          <c15:sqref>Overcapacity!$M$11:$M$19</c15:sqref>
                        </c15:formulaRef>
                      </c:ext>
                    </c:extLst>
                    <c:numCache>
                      <c:formatCode>0</c:formatCode>
                      <c:ptCount val="9"/>
                      <c:pt idx="0">
                        <c:v>0</c:v>
                      </c:pt>
                      <c:pt idx="1">
                        <c:v>2.3000000000000007</c:v>
                      </c:pt>
                      <c:pt idx="2">
                        <c:v>8.259999999999998</c:v>
                      </c:pt>
                      <c:pt idx="3">
                        <c:v>13.709999999999994</c:v>
                      </c:pt>
                      <c:pt idx="4">
                        <c:v>23.200000000000003</c:v>
                      </c:pt>
                      <c:pt idx="5">
                        <c:v>19.750000000000007</c:v>
                      </c:pt>
                      <c:pt idx="6">
                        <c:v>65.199999999999989</c:v>
                      </c:pt>
                      <c:pt idx="7">
                        <c:v>251.29999999999995</c:v>
                      </c:pt>
                      <c:pt idx="8">
                        <c:v>269.79450000000003</c:v>
                      </c:pt>
                    </c:numCache>
                  </c:numRef>
                </c:val>
                <c:smooth val="0"/>
                <c:extLst xmlns:c15="http://schemas.microsoft.com/office/drawing/2012/chart">
                  <c:ext xmlns:c16="http://schemas.microsoft.com/office/drawing/2014/chart" uri="{C3380CC4-5D6E-409C-BE32-E72D297353CC}">
                    <c16:uniqueId val="{00000008-3474-46B6-97A6-49FDD2DFD0AF}"/>
                  </c:ext>
                </c:extLst>
              </c15:ser>
            </c15:filteredLineSeries>
          </c:ext>
        </c:extLst>
      </c:lineChart>
      <c:catAx>
        <c:axId val="205001615"/>
        <c:scaling>
          <c:orientation val="minMax"/>
        </c:scaling>
        <c:delete val="0"/>
        <c:axPos val="b"/>
        <c:numFmt formatCode="0"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5001975"/>
        <c:crosses val="autoZero"/>
        <c:auto val="1"/>
        <c:lblAlgn val="ctr"/>
        <c:lblOffset val="100"/>
        <c:noMultiLvlLbl val="0"/>
      </c:catAx>
      <c:valAx>
        <c:axId val="205001975"/>
        <c:scaling>
          <c:orientation val="minMax"/>
          <c:max val="50000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5001615"/>
        <c:crosses val="autoZero"/>
        <c:crossBetween val="between"/>
        <c:dispUnits>
          <c:builtInUnit val="thousands"/>
        </c:dispUnits>
      </c:valAx>
      <c:valAx>
        <c:axId val="188316495"/>
        <c:scaling>
          <c:orientation val="minMax"/>
        </c:scaling>
        <c:delete val="0"/>
        <c:axPos val="r"/>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8308935"/>
        <c:crosses val="max"/>
        <c:crossBetween val="between"/>
        <c:dispUnits>
          <c:builtInUnit val="thousands"/>
        </c:dispUnits>
      </c:valAx>
      <c:catAx>
        <c:axId val="188308935"/>
        <c:scaling>
          <c:orientation val="minMax"/>
        </c:scaling>
        <c:delete val="1"/>
        <c:axPos val="b"/>
        <c:numFmt formatCode="0" sourceLinked="1"/>
        <c:majorTickMark val="out"/>
        <c:minorTickMark val="none"/>
        <c:tickLblPos val="nextTo"/>
        <c:crossAx val="188316495"/>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baseline="0" dirty="0">
                <a:solidFill>
                  <a:srgbClr val="581D74"/>
                </a:solidFill>
                <a:effectLst/>
                <a:latin typeface="Arial" panose="020B0604020202020204" pitchFamily="34" charset="0"/>
                <a:cs typeface="Arial" panose="020B0604020202020204" pitchFamily="34" charset="0"/>
              </a:rPr>
              <a:t>Average Car Price by Brand </a:t>
            </a:r>
            <a:endParaRPr lang="en-US" sz="1600" dirty="0">
              <a:solidFill>
                <a:srgbClr val="581D74"/>
              </a:solidFill>
              <a:effectLst/>
              <a:latin typeface="Arial" panose="020B0604020202020204" pitchFamily="34" charset="0"/>
              <a:cs typeface="Arial" panose="020B0604020202020204" pitchFamily="34" charset="0"/>
            </a:endParaRPr>
          </a:p>
          <a:p>
            <a:pPr>
              <a:defRPr sz="1400" b="0" i="0" u="none" strike="noStrike" kern="1200" spc="0" baseline="0">
                <a:solidFill>
                  <a:schemeClr val="tx1">
                    <a:lumMod val="65000"/>
                    <a:lumOff val="35000"/>
                  </a:schemeClr>
                </a:solidFill>
                <a:latin typeface="+mn-lt"/>
                <a:ea typeface="+mn-ea"/>
                <a:cs typeface="+mn-cs"/>
              </a:defRPr>
            </a:pPr>
            <a:r>
              <a:rPr lang="en-US" sz="1600" b="1" i="0" baseline="0" dirty="0">
                <a:solidFill>
                  <a:srgbClr val="581D74"/>
                </a:solidFill>
                <a:effectLst/>
                <a:latin typeface="Arial" panose="020B0604020202020204" pitchFamily="34" charset="0"/>
                <a:cs typeface="Arial" panose="020B0604020202020204" pitchFamily="34" charset="0"/>
              </a:rPr>
              <a:t>(</a:t>
            </a:r>
            <a:r>
              <a:rPr lang="en-US" sz="1600" b="1" i="0" baseline="0" dirty="0" err="1">
                <a:solidFill>
                  <a:srgbClr val="581D74"/>
                </a:solidFill>
                <a:effectLst/>
                <a:latin typeface="Arial" panose="020B0604020202020204" pitchFamily="34" charset="0"/>
                <a:cs typeface="Arial" panose="020B0604020202020204" pitchFamily="34" charset="0"/>
              </a:rPr>
              <a:t>Q1</a:t>
            </a:r>
            <a:r>
              <a:rPr lang="en-US" sz="1600" b="1" i="0" baseline="0" dirty="0">
                <a:solidFill>
                  <a:srgbClr val="581D74"/>
                </a:solidFill>
                <a:effectLst/>
                <a:latin typeface="Arial" panose="020B0604020202020204" pitchFamily="34" charset="0"/>
                <a:cs typeface="Arial" panose="020B0604020202020204" pitchFamily="34" charset="0"/>
              </a:rPr>
              <a:t> 2020 = 100, </a:t>
            </a:r>
            <a:r>
              <a:rPr lang="en-US" sz="1600" b="1" i="0" baseline="0" dirty="0" err="1">
                <a:solidFill>
                  <a:srgbClr val="581D74"/>
                </a:solidFill>
                <a:effectLst/>
                <a:latin typeface="Arial" panose="020B0604020202020204" pitchFamily="34" charset="0"/>
                <a:cs typeface="Arial" panose="020B0604020202020204" pitchFamily="34" charset="0"/>
              </a:rPr>
              <a:t>3mma</a:t>
            </a:r>
            <a:r>
              <a:rPr lang="en-US" sz="1600" b="1" i="0" baseline="0" dirty="0">
                <a:solidFill>
                  <a:srgbClr val="581D74"/>
                </a:solidFill>
                <a:effectLst/>
                <a:latin typeface="Arial" panose="020B0604020202020204" pitchFamily="34" charset="0"/>
                <a:cs typeface="Arial" panose="020B0604020202020204" pitchFamily="34" charset="0"/>
              </a:rPr>
              <a:t>)</a:t>
            </a:r>
            <a:endParaRPr lang="en-US" sz="1600" dirty="0">
              <a:solidFill>
                <a:srgbClr val="581D74"/>
              </a:solidFill>
              <a:effectLst/>
              <a:latin typeface="Arial" panose="020B0604020202020204" pitchFamily="34" charset="0"/>
              <a:cs typeface="Arial" panose="020B0604020202020204" pitchFamily="34" charset="0"/>
            </a:endParaRPr>
          </a:p>
        </c:rich>
      </c:tx>
      <c:layout>
        <c:manualLayout>
          <c:xMode val="edge"/>
          <c:yMode val="edge"/>
          <c:x val="0.33266964676290461"/>
          <c:y val="4.6296296296296294E-2"/>
        </c:manualLayout>
      </c:layout>
      <c:overlay val="0"/>
      <c:spPr>
        <a:noFill/>
        <a:ln>
          <a:noFill/>
        </a:ln>
        <a:effectLst/>
      </c:spPr>
    </c:title>
    <c:autoTitleDeleted val="0"/>
    <c:plotArea>
      <c:layout>
        <c:manualLayout>
          <c:layoutTarget val="inner"/>
          <c:xMode val="edge"/>
          <c:yMode val="edge"/>
          <c:x val="8.8052882278604069E-2"/>
          <c:y val="0.34398002333041705"/>
          <c:w val="0.82389423544279183"/>
          <c:h val="0.43838582677165355"/>
        </c:manualLayout>
      </c:layout>
      <c:lineChart>
        <c:grouping val="standard"/>
        <c:varyColors val="0"/>
        <c:ser>
          <c:idx val="1"/>
          <c:order val="1"/>
          <c:tx>
            <c:strRef>
              <c:f>Table1!$Q$4</c:f>
              <c:strCache>
                <c:ptCount val="1"/>
                <c:pt idx="0">
                  <c:v>Tesla</c:v>
                </c:pt>
              </c:strCache>
            </c:strRef>
          </c:tx>
          <c:spPr>
            <a:ln w="28575" cap="rnd">
              <a:solidFill>
                <a:srgbClr val="581D74"/>
              </a:solidFill>
              <a:round/>
            </a:ln>
            <a:effectLst/>
          </c:spPr>
          <c:marker>
            <c:symbol val="none"/>
          </c:marker>
          <c:cat>
            <c:numRef>
              <c:f>Table1!$K$5:$K$53</c:f>
              <c:numCache>
                <c:formatCode>m/d/yyyy</c:formatCode>
                <c:ptCount val="49"/>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c:v>44865</c:v>
                </c:pt>
                <c:pt idx="34">
                  <c:v>44895</c:v>
                </c:pt>
                <c:pt idx="35">
                  <c:v>44926</c:v>
                </c:pt>
                <c:pt idx="36">
                  <c:v>44957</c:v>
                </c:pt>
                <c:pt idx="37">
                  <c:v>44985</c:v>
                </c:pt>
                <c:pt idx="38">
                  <c:v>45016</c:v>
                </c:pt>
                <c:pt idx="39">
                  <c:v>45046</c:v>
                </c:pt>
                <c:pt idx="40">
                  <c:v>45077</c:v>
                </c:pt>
                <c:pt idx="41">
                  <c:v>45107</c:v>
                </c:pt>
                <c:pt idx="42">
                  <c:v>45138</c:v>
                </c:pt>
                <c:pt idx="43">
                  <c:v>45169</c:v>
                </c:pt>
                <c:pt idx="44">
                  <c:v>45199</c:v>
                </c:pt>
                <c:pt idx="45">
                  <c:v>45230</c:v>
                </c:pt>
                <c:pt idx="46">
                  <c:v>45260</c:v>
                </c:pt>
                <c:pt idx="47">
                  <c:v>45291</c:v>
                </c:pt>
                <c:pt idx="48">
                  <c:v>45322</c:v>
                </c:pt>
              </c:numCache>
            </c:numRef>
          </c:cat>
          <c:val>
            <c:numRef>
              <c:f>Table1!$Q$5:$Q$53</c:f>
              <c:numCache>
                <c:formatCode>General</c:formatCode>
                <c:ptCount val="49"/>
                <c:pt idx="2" formatCode="0">
                  <c:v>100</c:v>
                </c:pt>
                <c:pt idx="3" formatCode="0">
                  <c:v>98.295827716132607</c:v>
                </c:pt>
                <c:pt idx="4" formatCode="0">
                  <c:v>96.513225221651041</c:v>
                </c:pt>
                <c:pt idx="5" formatCode="0">
                  <c:v>94.730622727169475</c:v>
                </c:pt>
                <c:pt idx="6" formatCode="0">
                  <c:v>94.222278769450313</c:v>
                </c:pt>
                <c:pt idx="7" formatCode="0">
                  <c:v>93.792365022345336</c:v>
                </c:pt>
                <c:pt idx="8" formatCode="0">
                  <c:v>94.856788856115728</c:v>
                </c:pt>
                <c:pt idx="9" formatCode="0">
                  <c:v>97.509208793845033</c:v>
                </c:pt>
                <c:pt idx="10" formatCode="0">
                  <c:v>100.16162873157435</c:v>
                </c:pt>
                <c:pt idx="11" formatCode="0">
                  <c:v>99.735062446729188</c:v>
                </c:pt>
                <c:pt idx="12" formatCode="0">
                  <c:v>98.300163744685278</c:v>
                </c:pt>
                <c:pt idx="13" formatCode="0">
                  <c:v>96.86526504264134</c:v>
                </c:pt>
                <c:pt idx="14" formatCode="0">
                  <c:v>97.015014982296549</c:v>
                </c:pt>
                <c:pt idx="15" formatCode="0">
                  <c:v>100.30503771618197</c:v>
                </c:pt>
                <c:pt idx="16" formatCode="0">
                  <c:v>103.59506045006739</c:v>
                </c:pt>
                <c:pt idx="17" formatCode="0">
                  <c:v>103.6265089770028</c:v>
                </c:pt>
                <c:pt idx="18" formatCode="0">
                  <c:v>97.92423827938353</c:v>
                </c:pt>
                <c:pt idx="19" formatCode="0">
                  <c:v>93.399165025703326</c:v>
                </c:pt>
                <c:pt idx="20" formatCode="0">
                  <c:v>92.17755869211814</c:v>
                </c:pt>
                <c:pt idx="21" formatCode="0">
                  <c:v>92.429045944553906</c:v>
                </c:pt>
                <c:pt idx="22" formatCode="0">
                  <c:v>93.008161944168734</c:v>
                </c:pt>
                <c:pt idx="23" formatCode="0">
                  <c:v>93.542385230638573</c:v>
                </c:pt>
                <c:pt idx="24" formatCode="0">
                  <c:v>95.047211421756714</c:v>
                </c:pt>
                <c:pt idx="25" formatCode="0">
                  <c:v>96.811482478580572</c:v>
                </c:pt>
                <c:pt idx="26" formatCode="0">
                  <c:v>99.145167321866836</c:v>
                </c:pt>
                <c:pt idx="27" formatCode="0">
                  <c:v>101.47885216515311</c:v>
                </c:pt>
                <c:pt idx="28" formatCode="0">
                  <c:v>102.04826595161553</c:v>
                </c:pt>
                <c:pt idx="29" formatCode="0">
                  <c:v>102.14209172209796</c:v>
                </c:pt>
                <c:pt idx="30" formatCode="0">
                  <c:v>102.23591749258034</c:v>
                </c:pt>
                <c:pt idx="31" formatCode="0">
                  <c:v>98.749519000459259</c:v>
                </c:pt>
                <c:pt idx="32" formatCode="0">
                  <c:v>94.926183429726947</c:v>
                </c:pt>
                <c:pt idx="33" formatCode="0">
                  <c:v>94.348414211493164</c:v>
                </c:pt>
                <c:pt idx="34" formatCode="0">
                  <c:v>79.823425217996757</c:v>
                </c:pt>
                <c:pt idx="35" formatCode="0">
                  <c:v>65.442783563700289</c:v>
                </c:pt>
                <c:pt idx="36" formatCode="0">
                  <c:v>46.621531532866179</c:v>
                </c:pt>
                <c:pt idx="37" formatCode="0">
                  <c:v>45.38698192125549</c:v>
                </c:pt>
                <c:pt idx="38" formatCode="0">
                  <c:v>44.251196278573651</c:v>
                </c:pt>
                <c:pt idx="39" formatCode="0">
                  <c:v>44.310454659930961</c:v>
                </c:pt>
                <c:pt idx="40" formatCode="0">
                  <c:v>44.409218628859819</c:v>
                </c:pt>
                <c:pt idx="41" formatCode="0">
                  <c:v>44.428971422645589</c:v>
                </c:pt>
                <c:pt idx="42" formatCode="0">
                  <c:v>44.354898445948947</c:v>
                </c:pt>
                <c:pt idx="43" formatCode="0">
                  <c:v>56.879815772260166</c:v>
                </c:pt>
                <c:pt idx="44" formatCode="0">
                  <c:v>64.919651770195998</c:v>
                </c:pt>
                <c:pt idx="45" formatCode="0">
                  <c:v>71.445833745623517</c:v>
                </c:pt>
                <c:pt idx="46" formatCode="0">
                  <c:v>65.237224960766014</c:v>
                </c:pt>
                <c:pt idx="47" formatCode="0">
                  <c:v>67.366511285857499</c:v>
                </c:pt>
              </c:numCache>
            </c:numRef>
          </c:val>
          <c:smooth val="0"/>
          <c:extLst>
            <c:ext xmlns:c16="http://schemas.microsoft.com/office/drawing/2014/chart" uri="{C3380CC4-5D6E-409C-BE32-E72D297353CC}">
              <c16:uniqueId val="{00000000-0ED2-4787-BEA9-1B2A1CE9ED21}"/>
            </c:ext>
          </c:extLst>
        </c:ser>
        <c:dLbls>
          <c:showLegendKey val="0"/>
          <c:showVal val="0"/>
          <c:showCatName val="0"/>
          <c:showSerName val="0"/>
          <c:showPercent val="0"/>
          <c:showBubbleSize val="0"/>
        </c:dLbls>
        <c:marker val="1"/>
        <c:smooth val="0"/>
        <c:axId val="947406144"/>
        <c:axId val="947402544"/>
      </c:lineChart>
      <c:lineChart>
        <c:grouping val="standard"/>
        <c:varyColors val="0"/>
        <c:ser>
          <c:idx val="0"/>
          <c:order val="0"/>
          <c:tx>
            <c:strRef>
              <c:f>Table1!$P$4</c:f>
              <c:strCache>
                <c:ptCount val="1"/>
                <c:pt idx="0">
                  <c:v>BYD</c:v>
                </c:pt>
              </c:strCache>
            </c:strRef>
          </c:tx>
          <c:spPr>
            <a:ln w="28575" cap="rnd">
              <a:solidFill>
                <a:srgbClr val="953735"/>
              </a:solidFill>
              <a:round/>
            </a:ln>
            <a:effectLst/>
          </c:spPr>
          <c:marker>
            <c:symbol val="none"/>
          </c:marker>
          <c:cat>
            <c:numRef>
              <c:f>Table1!$K$5:$K$53</c:f>
              <c:numCache>
                <c:formatCode>m/d/yyyy</c:formatCode>
                <c:ptCount val="49"/>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c:v>44865</c:v>
                </c:pt>
                <c:pt idx="34">
                  <c:v>44895</c:v>
                </c:pt>
                <c:pt idx="35">
                  <c:v>44926</c:v>
                </c:pt>
                <c:pt idx="36">
                  <c:v>44957</c:v>
                </c:pt>
                <c:pt idx="37">
                  <c:v>44985</c:v>
                </c:pt>
                <c:pt idx="38">
                  <c:v>45016</c:v>
                </c:pt>
                <c:pt idx="39">
                  <c:v>45046</c:v>
                </c:pt>
                <c:pt idx="40">
                  <c:v>45077</c:v>
                </c:pt>
                <c:pt idx="41">
                  <c:v>45107</c:v>
                </c:pt>
                <c:pt idx="42">
                  <c:v>45138</c:v>
                </c:pt>
                <c:pt idx="43">
                  <c:v>45169</c:v>
                </c:pt>
                <c:pt idx="44">
                  <c:v>45199</c:v>
                </c:pt>
                <c:pt idx="45">
                  <c:v>45230</c:v>
                </c:pt>
                <c:pt idx="46">
                  <c:v>45260</c:v>
                </c:pt>
                <c:pt idx="47">
                  <c:v>45291</c:v>
                </c:pt>
                <c:pt idx="48">
                  <c:v>45322</c:v>
                </c:pt>
              </c:numCache>
            </c:numRef>
          </c:cat>
          <c:val>
            <c:numRef>
              <c:f>Table1!$P$5:$P$53</c:f>
              <c:numCache>
                <c:formatCode>General</c:formatCode>
                <c:ptCount val="49"/>
                <c:pt idx="2" formatCode="0">
                  <c:v>100</c:v>
                </c:pt>
                <c:pt idx="3" formatCode="0">
                  <c:v>99.589963970742559</c:v>
                </c:pt>
                <c:pt idx="4" formatCode="0">
                  <c:v>99.418780318219348</c:v>
                </c:pt>
                <c:pt idx="5" formatCode="0">
                  <c:v>99.379941964792067</c:v>
                </c:pt>
                <c:pt idx="6" formatCode="0">
                  <c:v>100.0558877355333</c:v>
                </c:pt>
                <c:pt idx="7" formatCode="0">
                  <c:v>103.05315336836698</c:v>
                </c:pt>
                <c:pt idx="8" formatCode="0">
                  <c:v>105.9088809764656</c:v>
                </c:pt>
                <c:pt idx="9" formatCode="0">
                  <c:v>107.9046924599272</c:v>
                </c:pt>
                <c:pt idx="10" formatCode="0">
                  <c:v>107.17515900492394</c:v>
                </c:pt>
                <c:pt idx="11" formatCode="0">
                  <c:v>107.46898234860573</c:v>
                </c:pt>
                <c:pt idx="12" formatCode="0">
                  <c:v>103.18069116804863</c:v>
                </c:pt>
                <c:pt idx="13" formatCode="0">
                  <c:v>99.065673300215167</c:v>
                </c:pt>
                <c:pt idx="14" formatCode="0">
                  <c:v>94.372048969411608</c:v>
                </c:pt>
                <c:pt idx="15" formatCode="0">
                  <c:v>94.737030592453536</c:v>
                </c:pt>
                <c:pt idx="16" formatCode="0">
                  <c:v>95.436676915697163</c:v>
                </c:pt>
                <c:pt idx="17" formatCode="0">
                  <c:v>95.773510549161529</c:v>
                </c:pt>
                <c:pt idx="18" formatCode="0">
                  <c:v>95.775900044563912</c:v>
                </c:pt>
                <c:pt idx="19" formatCode="0">
                  <c:v>95.514114036794552</c:v>
                </c:pt>
                <c:pt idx="20" formatCode="0">
                  <c:v>96.495882863320958</c:v>
                </c:pt>
                <c:pt idx="21" formatCode="0">
                  <c:v>99.50094246381947</c:v>
                </c:pt>
                <c:pt idx="22" formatCode="0">
                  <c:v>102.1592076958969</c:v>
                </c:pt>
                <c:pt idx="23" formatCode="0">
                  <c:v>102.6479225738301</c:v>
                </c:pt>
                <c:pt idx="24" formatCode="0">
                  <c:v>103.04127291328562</c:v>
                </c:pt>
                <c:pt idx="25" formatCode="0">
                  <c:v>102.72900322243579</c:v>
                </c:pt>
                <c:pt idx="26" formatCode="0">
                  <c:v>104.4180265509729</c:v>
                </c:pt>
                <c:pt idx="27" formatCode="0">
                  <c:v>108.22415018672817</c:v>
                </c:pt>
                <c:pt idx="28" formatCode="0">
                  <c:v>116.70415878796132</c:v>
                </c:pt>
                <c:pt idx="29" formatCode="0">
                  <c:v>125.74654846593782</c:v>
                </c:pt>
                <c:pt idx="30" formatCode="0">
                  <c:v>130.82752725469103</c:v>
                </c:pt>
                <c:pt idx="31" formatCode="0">
                  <c:v>132.8727100600438</c:v>
                </c:pt>
                <c:pt idx="32" formatCode="0">
                  <c:v>132.70600399993177</c:v>
                </c:pt>
                <c:pt idx="33" formatCode="0">
                  <c:v>132.07358331450229</c:v>
                </c:pt>
                <c:pt idx="34" formatCode="0">
                  <c:v>131.11506194842087</c:v>
                </c:pt>
                <c:pt idx="35" formatCode="0">
                  <c:v>131.18128955209312</c:v>
                </c:pt>
                <c:pt idx="36" formatCode="0">
                  <c:v>132.31191823374891</c:v>
                </c:pt>
                <c:pt idx="37" formatCode="0">
                  <c:v>132.08761057610246</c:v>
                </c:pt>
                <c:pt idx="38" formatCode="0">
                  <c:v>133.60099030737226</c:v>
                </c:pt>
                <c:pt idx="39" formatCode="0">
                  <c:v>135.52506914427039</c:v>
                </c:pt>
                <c:pt idx="40" formatCode="0">
                  <c:v>138.03130598374008</c:v>
                </c:pt>
                <c:pt idx="41" formatCode="0">
                  <c:v>136.97241138938503</c:v>
                </c:pt>
                <c:pt idx="42" formatCode="0">
                  <c:v>133.5970732051899</c:v>
                </c:pt>
                <c:pt idx="43" formatCode="0">
                  <c:v>131.54055399999538</c:v>
                </c:pt>
                <c:pt idx="44" formatCode="0">
                  <c:v>127.9799601014161</c:v>
                </c:pt>
                <c:pt idx="45" formatCode="0">
                  <c:v>126.47964191891148</c:v>
                </c:pt>
                <c:pt idx="46" formatCode="0">
                  <c:v>123.53682278929716</c:v>
                </c:pt>
                <c:pt idx="47" formatCode="0">
                  <c:v>124.51824728459826</c:v>
                </c:pt>
              </c:numCache>
            </c:numRef>
          </c:val>
          <c:smooth val="0"/>
          <c:extLst>
            <c:ext xmlns:c16="http://schemas.microsoft.com/office/drawing/2014/chart" uri="{C3380CC4-5D6E-409C-BE32-E72D297353CC}">
              <c16:uniqueId val="{00000001-0ED2-4787-BEA9-1B2A1CE9ED21}"/>
            </c:ext>
          </c:extLst>
        </c:ser>
        <c:ser>
          <c:idx val="2"/>
          <c:order val="2"/>
          <c:tx>
            <c:strRef>
              <c:f>Table1!$R$4</c:f>
              <c:strCache>
                <c:ptCount val="1"/>
                <c:pt idx="0">
                  <c:v>Average of Nio and Xpeng</c:v>
                </c:pt>
              </c:strCache>
            </c:strRef>
          </c:tx>
          <c:spPr>
            <a:ln w="28575" cap="rnd">
              <a:solidFill>
                <a:srgbClr val="31879C"/>
              </a:solidFill>
              <a:round/>
            </a:ln>
            <a:effectLst/>
          </c:spPr>
          <c:marker>
            <c:symbol val="none"/>
          </c:marker>
          <c:cat>
            <c:numRef>
              <c:f>Table1!$K$5:$K$53</c:f>
              <c:numCache>
                <c:formatCode>m/d/yyyy</c:formatCode>
                <c:ptCount val="49"/>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c:v>44865</c:v>
                </c:pt>
                <c:pt idx="34">
                  <c:v>44895</c:v>
                </c:pt>
                <c:pt idx="35">
                  <c:v>44926</c:v>
                </c:pt>
                <c:pt idx="36">
                  <c:v>44957</c:v>
                </c:pt>
                <c:pt idx="37">
                  <c:v>44985</c:v>
                </c:pt>
                <c:pt idx="38">
                  <c:v>45016</c:v>
                </c:pt>
                <c:pt idx="39">
                  <c:v>45046</c:v>
                </c:pt>
                <c:pt idx="40">
                  <c:v>45077</c:v>
                </c:pt>
                <c:pt idx="41">
                  <c:v>45107</c:v>
                </c:pt>
                <c:pt idx="42">
                  <c:v>45138</c:v>
                </c:pt>
                <c:pt idx="43">
                  <c:v>45169</c:v>
                </c:pt>
                <c:pt idx="44">
                  <c:v>45199</c:v>
                </c:pt>
                <c:pt idx="45">
                  <c:v>45230</c:v>
                </c:pt>
                <c:pt idx="46">
                  <c:v>45260</c:v>
                </c:pt>
                <c:pt idx="47">
                  <c:v>45291</c:v>
                </c:pt>
                <c:pt idx="48">
                  <c:v>45322</c:v>
                </c:pt>
              </c:numCache>
            </c:numRef>
          </c:cat>
          <c:val>
            <c:numRef>
              <c:f>Table1!$R$5:$R$53</c:f>
              <c:numCache>
                <c:formatCode>General</c:formatCode>
                <c:ptCount val="49"/>
                <c:pt idx="2" formatCode="0">
                  <c:v>100</c:v>
                </c:pt>
                <c:pt idx="3" formatCode="0">
                  <c:v>101.61324340615448</c:v>
                </c:pt>
                <c:pt idx="4" formatCode="0">
                  <c:v>102.30305270582087</c:v>
                </c:pt>
                <c:pt idx="5" formatCode="0">
                  <c:v>103.03865450343774</c:v>
                </c:pt>
                <c:pt idx="6" formatCode="0">
                  <c:v>102.82735029420418</c:v>
                </c:pt>
                <c:pt idx="7" formatCode="0">
                  <c:v>103.2318522971678</c:v>
                </c:pt>
                <c:pt idx="8" formatCode="0">
                  <c:v>103.59168651113697</c:v>
                </c:pt>
                <c:pt idx="9" formatCode="0">
                  <c:v>103.2163511376951</c:v>
                </c:pt>
                <c:pt idx="10" formatCode="0">
                  <c:v>104.01102734241651</c:v>
                </c:pt>
                <c:pt idx="11" formatCode="0">
                  <c:v>104.83340471213194</c:v>
                </c:pt>
                <c:pt idx="12" formatCode="0">
                  <c:v>105.50776455139734</c:v>
                </c:pt>
                <c:pt idx="13" formatCode="0">
                  <c:v>105.66298654322921</c:v>
                </c:pt>
                <c:pt idx="14" formatCode="0">
                  <c:v>105.58992303342292</c:v>
                </c:pt>
                <c:pt idx="15" formatCode="0">
                  <c:v>105.32439361114561</c:v>
                </c:pt>
                <c:pt idx="16" formatCode="0">
                  <c:v>104.67214525428162</c:v>
                </c:pt>
                <c:pt idx="17" formatCode="0">
                  <c:v>104.27501603499263</c:v>
                </c:pt>
                <c:pt idx="18" formatCode="0">
                  <c:v>105.5092068774627</c:v>
                </c:pt>
                <c:pt idx="19" formatCode="0">
                  <c:v>106.7765766069417</c:v>
                </c:pt>
                <c:pt idx="20" formatCode="0">
                  <c:v>108.06067122042684</c:v>
                </c:pt>
                <c:pt idx="21" formatCode="0">
                  <c:v>108.24707298473398</c:v>
                </c:pt>
                <c:pt idx="22" formatCode="0">
                  <c:v>108.47373065136148</c:v>
                </c:pt>
                <c:pt idx="23" formatCode="0">
                  <c:v>108.55480760635675</c:v>
                </c:pt>
                <c:pt idx="24" formatCode="0">
                  <c:v>109.76456955295882</c:v>
                </c:pt>
                <c:pt idx="25" formatCode="0">
                  <c:v>110.94436980837938</c:v>
                </c:pt>
                <c:pt idx="26" formatCode="0">
                  <c:v>112.77800730395433</c:v>
                </c:pt>
                <c:pt idx="27" formatCode="0">
                  <c:v>113.43017187489983</c:v>
                </c:pt>
                <c:pt idx="28" formatCode="0">
                  <c:v>113.22162584092577</c:v>
                </c:pt>
                <c:pt idx="29" formatCode="0">
                  <c:v>112.85986129992258</c:v>
                </c:pt>
                <c:pt idx="30" formatCode="0">
                  <c:v>112.35774092228196</c:v>
                </c:pt>
                <c:pt idx="31" formatCode="0">
                  <c:v>111.28046789396124</c:v>
                </c:pt>
                <c:pt idx="32" formatCode="0">
                  <c:v>112.39995042116482</c:v>
                </c:pt>
                <c:pt idx="33" formatCode="0">
                  <c:v>114.271528023025</c:v>
                </c:pt>
                <c:pt idx="34" formatCode="0">
                  <c:v>117.57896888048494</c:v>
                </c:pt>
                <c:pt idx="35" formatCode="0">
                  <c:v>117.49755979173683</c:v>
                </c:pt>
                <c:pt idx="36" formatCode="0">
                  <c:v>116.7601519733189</c:v>
                </c:pt>
                <c:pt idx="37" formatCode="0">
                  <c:v>115.92007962018262</c:v>
                </c:pt>
                <c:pt idx="38" formatCode="0">
                  <c:v>115.17648872172718</c:v>
                </c:pt>
                <c:pt idx="39" formatCode="0">
                  <c:v>115.83461035679699</c:v>
                </c:pt>
                <c:pt idx="40" formatCode="0">
                  <c:v>116.21350711384993</c:v>
                </c:pt>
                <c:pt idx="41" formatCode="0">
                  <c:v>114.62002769816371</c:v>
                </c:pt>
                <c:pt idx="42" formatCode="0">
                  <c:v>110.979073950094</c:v>
                </c:pt>
                <c:pt idx="43" formatCode="0">
                  <c:v>108.51701788125696</c:v>
                </c:pt>
                <c:pt idx="44" formatCode="0">
                  <c:v>109.37708543777995</c:v>
                </c:pt>
                <c:pt idx="45" formatCode="0">
                  <c:v>108.47265671701638</c:v>
                </c:pt>
                <c:pt idx="46" formatCode="0">
                  <c:v>106.7607360789883</c:v>
                </c:pt>
                <c:pt idx="47" formatCode="0">
                  <c:v>104.22053792644137</c:v>
                </c:pt>
              </c:numCache>
            </c:numRef>
          </c:val>
          <c:smooth val="0"/>
          <c:extLst>
            <c:ext xmlns:c16="http://schemas.microsoft.com/office/drawing/2014/chart" uri="{C3380CC4-5D6E-409C-BE32-E72D297353CC}">
              <c16:uniqueId val="{00000002-0ED2-4787-BEA9-1B2A1CE9ED21}"/>
            </c:ext>
          </c:extLst>
        </c:ser>
        <c:dLbls>
          <c:showLegendKey val="0"/>
          <c:showVal val="0"/>
          <c:showCatName val="0"/>
          <c:showSerName val="0"/>
          <c:showPercent val="0"/>
          <c:showBubbleSize val="0"/>
        </c:dLbls>
        <c:marker val="1"/>
        <c:smooth val="0"/>
        <c:axId val="961201616"/>
        <c:axId val="961200536"/>
      </c:lineChart>
      <c:dateAx>
        <c:axId val="947406144"/>
        <c:scaling>
          <c:orientation val="minMax"/>
          <c:min val="44197"/>
        </c:scaling>
        <c:delete val="0"/>
        <c:axPos val="b"/>
        <c:numFmt formatCode="yy" sourceLinked="0"/>
        <c:majorTickMark val="out"/>
        <c:minorTickMark val="out"/>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7402544"/>
        <c:crossesAt val="100"/>
        <c:auto val="1"/>
        <c:lblOffset val="100"/>
        <c:baseTimeUnit val="months"/>
        <c:majorUnit val="12"/>
        <c:majorTimeUnit val="months"/>
        <c:minorUnit val="3"/>
        <c:minorTimeUnit val="months"/>
      </c:dateAx>
      <c:valAx>
        <c:axId val="947402544"/>
        <c:scaling>
          <c:orientation val="minMax"/>
          <c:max val="140"/>
          <c:min val="40"/>
        </c:scaling>
        <c:delete val="0"/>
        <c:axPos val="l"/>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7406144"/>
        <c:crosses val="autoZero"/>
        <c:crossBetween val="between"/>
        <c:majorUnit val="20"/>
      </c:valAx>
      <c:valAx>
        <c:axId val="961200536"/>
        <c:scaling>
          <c:orientation val="minMax"/>
          <c:max val="140"/>
          <c:min val="40"/>
        </c:scaling>
        <c:delete val="0"/>
        <c:axPos val="r"/>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61201616"/>
        <c:crosses val="max"/>
        <c:crossBetween val="between"/>
        <c:majorUnit val="20"/>
      </c:valAx>
      <c:dateAx>
        <c:axId val="961201616"/>
        <c:scaling>
          <c:orientation val="minMax"/>
        </c:scaling>
        <c:delete val="1"/>
        <c:axPos val="b"/>
        <c:numFmt formatCode="m/d/yyyy" sourceLinked="1"/>
        <c:majorTickMark val="out"/>
        <c:minorTickMark val="none"/>
        <c:tickLblPos val="nextTo"/>
        <c:crossAx val="961200536"/>
        <c:crosses val="autoZero"/>
        <c:auto val="1"/>
        <c:lblOffset val="100"/>
        <c:baseTimeUnit val="months"/>
      </c:dateAx>
    </c:plotArea>
    <c:legend>
      <c:legendPos val="t"/>
      <c:layout>
        <c:manualLayout>
          <c:xMode val="edge"/>
          <c:yMode val="edge"/>
          <c:x val="0"/>
          <c:y val="0.18337962962962961"/>
          <c:w val="0.99265432098765427"/>
          <c:h val="0.109674467774861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581D74"/>
                </a:solidFill>
                <a:latin typeface="Arial" panose="020B0604020202020204" pitchFamily="34" charset="0"/>
                <a:cs typeface="Arial" panose="020B0604020202020204" pitchFamily="34" charset="0"/>
              </a:rPr>
              <a:t>China:</a:t>
            </a:r>
            <a:r>
              <a:rPr lang="en-US" sz="1600" b="1" baseline="0" dirty="0">
                <a:solidFill>
                  <a:srgbClr val="581D74"/>
                </a:solidFill>
                <a:latin typeface="Arial" panose="020B0604020202020204" pitchFamily="34" charset="0"/>
                <a:cs typeface="Arial" panose="020B0604020202020204" pitchFamily="34" charset="0"/>
              </a:rPr>
              <a:t> EV Inventory</a:t>
            </a:r>
            <a:endParaRPr lang="en-US" sz="1600" b="1" dirty="0">
              <a:solidFill>
                <a:srgbClr val="581D74"/>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104403616214642E-2"/>
          <c:y val="0.27761628754738993"/>
          <c:w val="0.80379119276757072"/>
          <c:h val="0.50850284339457563"/>
        </c:manualLayout>
      </c:layout>
      <c:barChart>
        <c:barDir val="col"/>
        <c:grouping val="clustered"/>
        <c:varyColors val="0"/>
        <c:ser>
          <c:idx val="0"/>
          <c:order val="0"/>
          <c:tx>
            <c:strRef>
              <c:f>CEIC!$O$71</c:f>
              <c:strCache>
                <c:ptCount val="1"/>
                <c:pt idx="0">
                  <c:v>Inventory (Thousand Unit)</c:v>
                </c:pt>
              </c:strCache>
            </c:strRef>
          </c:tx>
          <c:spPr>
            <a:solidFill>
              <a:srgbClr val="969696"/>
            </a:solidFill>
            <a:ln>
              <a:noFill/>
            </a:ln>
            <a:effectLst/>
          </c:spPr>
          <c:invertIfNegative val="0"/>
          <c:cat>
            <c:numRef>
              <c:f>CEIC!$M$84:$M$119</c:f>
              <c:numCache>
                <c:formatCode>m/yyyy</c:formatCode>
                <c:ptCount val="36"/>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numCache>
            </c:numRef>
          </c:cat>
          <c:val>
            <c:numRef>
              <c:f>CEIC!$O$84:$O$119</c:f>
              <c:numCache>
                <c:formatCode>General</c:formatCode>
                <c:ptCount val="36"/>
                <c:pt idx="0">
                  <c:v>64.906000000000006</c:v>
                </c:pt>
                <c:pt idx="1">
                  <c:v>78.846000000000004</c:v>
                </c:pt>
                <c:pt idx="2">
                  <c:v>67.885999999999996</c:v>
                </c:pt>
                <c:pt idx="3">
                  <c:v>78.150000000000006</c:v>
                </c:pt>
                <c:pt idx="4">
                  <c:v>78.012</c:v>
                </c:pt>
                <c:pt idx="5">
                  <c:v>70.605000000000004</c:v>
                </c:pt>
                <c:pt idx="6">
                  <c:v>84.700999999999993</c:v>
                </c:pt>
                <c:pt idx="7">
                  <c:v>72.096999999999994</c:v>
                </c:pt>
                <c:pt idx="8">
                  <c:v>67.875</c:v>
                </c:pt>
                <c:pt idx="9">
                  <c:v>81.183000000000007</c:v>
                </c:pt>
                <c:pt idx="10">
                  <c:v>88.018000000000001</c:v>
                </c:pt>
                <c:pt idx="11">
                  <c:v>78.028999999999996</c:v>
                </c:pt>
                <c:pt idx="12">
                  <c:v>95.923000000000002</c:v>
                </c:pt>
                <c:pt idx="13">
                  <c:v>128.74700000000001</c:v>
                </c:pt>
                <c:pt idx="14">
                  <c:v>110.955</c:v>
                </c:pt>
                <c:pt idx="15">
                  <c:v>123.955</c:v>
                </c:pt>
                <c:pt idx="16">
                  <c:v>140.06200000000001</c:v>
                </c:pt>
                <c:pt idx="17">
                  <c:v>134.33799999999999</c:v>
                </c:pt>
                <c:pt idx="18">
                  <c:v>156.733</c:v>
                </c:pt>
                <c:pt idx="19">
                  <c:v>179.88399999999999</c:v>
                </c:pt>
                <c:pt idx="20">
                  <c:v>226.04900000000001</c:v>
                </c:pt>
                <c:pt idx="21">
                  <c:v>269.834</c:v>
                </c:pt>
                <c:pt idx="22">
                  <c:v>250.28700000000001</c:v>
                </c:pt>
                <c:pt idx="23">
                  <c:v>243.73500000000001</c:v>
                </c:pt>
                <c:pt idx="24">
                  <c:v>260.12200000000001</c:v>
                </c:pt>
                <c:pt idx="25">
                  <c:v>284.00400000000002</c:v>
                </c:pt>
                <c:pt idx="26">
                  <c:v>302.12900000000002</c:v>
                </c:pt>
                <c:pt idx="27">
                  <c:v>303.37099999999998</c:v>
                </c:pt>
                <c:pt idx="28">
                  <c:v>297.08</c:v>
                </c:pt>
                <c:pt idx="29">
                  <c:v>278.04199999999997</c:v>
                </c:pt>
                <c:pt idx="30">
                  <c:v>302.54500000000002</c:v>
                </c:pt>
                <c:pt idx="31">
                  <c:v>298.99</c:v>
                </c:pt>
                <c:pt idx="32">
                  <c:v>272.685</c:v>
                </c:pt>
                <c:pt idx="33">
                  <c:v>302.87700000000001</c:v>
                </c:pt>
                <c:pt idx="34">
                  <c:v>347.17599999999999</c:v>
                </c:pt>
                <c:pt idx="35">
                  <c:v>328.50700000000001</c:v>
                </c:pt>
              </c:numCache>
            </c:numRef>
          </c:val>
          <c:extLst>
            <c:ext xmlns:c16="http://schemas.microsoft.com/office/drawing/2014/chart" uri="{C3380CC4-5D6E-409C-BE32-E72D297353CC}">
              <c16:uniqueId val="{00000000-126B-40C7-B18F-2D17BF8393A1}"/>
            </c:ext>
          </c:extLst>
        </c:ser>
        <c:dLbls>
          <c:showLegendKey val="0"/>
          <c:showVal val="0"/>
          <c:showCatName val="0"/>
          <c:showSerName val="0"/>
          <c:showPercent val="0"/>
          <c:showBubbleSize val="0"/>
        </c:dLbls>
        <c:gapWidth val="87"/>
        <c:axId val="417506624"/>
        <c:axId val="417501224"/>
      </c:barChart>
      <c:lineChart>
        <c:grouping val="standard"/>
        <c:varyColors val="0"/>
        <c:ser>
          <c:idx val="1"/>
          <c:order val="1"/>
          <c:tx>
            <c:strRef>
              <c:f>CEIC!$P$71</c:f>
              <c:strCache>
                <c:ptCount val="1"/>
                <c:pt idx="0">
                  <c:v>Inventory (%YoY, rhs)</c:v>
                </c:pt>
              </c:strCache>
            </c:strRef>
          </c:tx>
          <c:spPr>
            <a:ln w="28575" cap="rnd">
              <a:solidFill>
                <a:srgbClr val="581D74"/>
              </a:solidFill>
              <a:round/>
            </a:ln>
            <a:effectLst/>
          </c:spPr>
          <c:marker>
            <c:symbol val="none"/>
          </c:marker>
          <c:cat>
            <c:numRef>
              <c:f>CEIC!$M$84:$M$119</c:f>
              <c:numCache>
                <c:formatCode>m/yyyy</c:formatCode>
                <c:ptCount val="36"/>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numCache>
            </c:numRef>
          </c:cat>
          <c:val>
            <c:numRef>
              <c:f>CEIC!$P$84:$P$119</c:f>
              <c:numCache>
                <c:formatCode>0</c:formatCode>
                <c:ptCount val="36"/>
                <c:pt idx="0">
                  <c:v>9.2951200619674665</c:v>
                </c:pt>
                <c:pt idx="1">
                  <c:v>37.968082872541473</c:v>
                </c:pt>
                <c:pt idx="2">
                  <c:v>24.994936569019167</c:v>
                </c:pt>
                <c:pt idx="3">
                  <c:v>25.730006274434093</c:v>
                </c:pt>
                <c:pt idx="4">
                  <c:v>23.667607241368383</c:v>
                </c:pt>
                <c:pt idx="5">
                  <c:v>15.586733023377652</c:v>
                </c:pt>
                <c:pt idx="6">
                  <c:v>33.595684610652832</c:v>
                </c:pt>
                <c:pt idx="7">
                  <c:v>19.706780899249509</c:v>
                </c:pt>
                <c:pt idx="8">
                  <c:v>15.353240087693965</c:v>
                </c:pt>
                <c:pt idx="9">
                  <c:v>23.288482565909362</c:v>
                </c:pt>
                <c:pt idx="10">
                  <c:v>41.083879654415178</c:v>
                </c:pt>
                <c:pt idx="11">
                  <c:v>53.939788510101017</c:v>
                </c:pt>
                <c:pt idx="12">
                  <c:v>47.78756971620497</c:v>
                </c:pt>
                <c:pt idx="13">
                  <c:v>63.289196661847136</c:v>
                </c:pt>
                <c:pt idx="14">
                  <c:v>63.443125239371881</c:v>
                </c:pt>
                <c:pt idx="15">
                  <c:v>58.611644273832361</c:v>
                </c:pt>
                <c:pt idx="16">
                  <c:v>79.539045275085883</c:v>
                </c:pt>
                <c:pt idx="17">
                  <c:v>90.266978259330074</c:v>
                </c:pt>
                <c:pt idx="18">
                  <c:v>85.042679543334799</c:v>
                </c:pt>
                <c:pt idx="19">
                  <c:v>149.50275323522476</c:v>
                </c:pt>
                <c:pt idx="20">
                  <c:v>233.03720073664826</c:v>
                </c:pt>
                <c:pt idx="21">
                  <c:v>232.37746818915289</c:v>
                </c:pt>
                <c:pt idx="22">
                  <c:v>184.35888113794908</c:v>
                </c:pt>
                <c:pt idx="23">
                  <c:v>212.36463366184367</c:v>
                </c:pt>
                <c:pt idx="24">
                  <c:v>171.17792395984276</c:v>
                </c:pt>
                <c:pt idx="25">
                  <c:v>120.59077104709237</c:v>
                </c:pt>
                <c:pt idx="26">
                  <c:v>172.29867964490109</c:v>
                </c:pt>
                <c:pt idx="27">
                  <c:v>144.74285022790531</c:v>
                </c:pt>
                <c:pt idx="28">
                  <c:v>112.10606731304709</c:v>
                </c:pt>
                <c:pt idx="29">
                  <c:v>106.9719662344236</c:v>
                </c:pt>
                <c:pt idx="30">
                  <c:v>93.03209917503014</c:v>
                </c:pt>
                <c:pt idx="31">
                  <c:v>66.212670387583117</c:v>
                </c:pt>
                <c:pt idx="32">
                  <c:v>20.63092515339595</c:v>
                </c:pt>
                <c:pt idx="33">
                  <c:v>12.245676971767839</c:v>
                </c:pt>
                <c:pt idx="34">
                  <c:v>38.711159588792079</c:v>
                </c:pt>
                <c:pt idx="35">
                  <c:v>34.780396742363642</c:v>
                </c:pt>
              </c:numCache>
            </c:numRef>
          </c:val>
          <c:smooth val="0"/>
          <c:extLst>
            <c:ext xmlns:c16="http://schemas.microsoft.com/office/drawing/2014/chart" uri="{C3380CC4-5D6E-409C-BE32-E72D297353CC}">
              <c16:uniqueId val="{00000001-126B-40C7-B18F-2D17BF8393A1}"/>
            </c:ext>
          </c:extLst>
        </c:ser>
        <c:ser>
          <c:idx val="2"/>
          <c:order val="2"/>
          <c:tx>
            <c:strRef>
              <c:f>CEIC!$Q$71</c:f>
              <c:strCache>
                <c:ptCount val="1"/>
                <c:pt idx="0">
                  <c:v>Exports (Volume 3mma, %YoY, rhs)</c:v>
                </c:pt>
              </c:strCache>
            </c:strRef>
          </c:tx>
          <c:spPr>
            <a:ln w="28575" cap="rnd">
              <a:solidFill>
                <a:srgbClr val="31879C"/>
              </a:solidFill>
              <a:round/>
            </a:ln>
            <a:effectLst/>
          </c:spPr>
          <c:marker>
            <c:symbol val="none"/>
          </c:marker>
          <c:cat>
            <c:numRef>
              <c:f>CEIC!$M$84:$M$119</c:f>
              <c:numCache>
                <c:formatCode>m/yyyy</c:formatCode>
                <c:ptCount val="36"/>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numCache>
            </c:numRef>
          </c:cat>
          <c:val>
            <c:numRef>
              <c:f>CEIC!$Q$84:$Q$119</c:f>
              <c:numCache>
                <c:formatCode>0</c:formatCode>
                <c:ptCount val="36"/>
                <c:pt idx="0">
                  <c:v>15.172403134321428</c:v>
                </c:pt>
                <c:pt idx="1">
                  <c:v>51.302030399530253</c:v>
                </c:pt>
                <c:pt idx="2">
                  <c:v>97.462414182671409</c:v>
                </c:pt>
                <c:pt idx="3">
                  <c:v>259.68544517504887</c:v>
                </c:pt>
                <c:pt idx="4">
                  <c:v>251.07511289721174</c:v>
                </c:pt>
                <c:pt idx="5">
                  <c:v>273.04710000443083</c:v>
                </c:pt>
                <c:pt idx="6">
                  <c:v>203.07101727447218</c:v>
                </c:pt>
                <c:pt idx="7">
                  <c:v>179.17715855409659</c:v>
                </c:pt>
                <c:pt idx="8">
                  <c:v>140.37656903765691</c:v>
                </c:pt>
                <c:pt idx="9">
                  <c:v>168.07629707889555</c:v>
                </c:pt>
                <c:pt idx="10">
                  <c:v>137.62516990684742</c:v>
                </c:pt>
                <c:pt idx="11">
                  <c:v>159.29986771945613</c:v>
                </c:pt>
                <c:pt idx="12">
                  <c:v>159.92351046698872</c:v>
                </c:pt>
                <c:pt idx="13">
                  <c:v>182.29937903033198</c:v>
                </c:pt>
                <c:pt idx="14">
                  <c:v>168.68086729454569</c:v>
                </c:pt>
                <c:pt idx="15">
                  <c:v>63.445243212529959</c:v>
                </c:pt>
                <c:pt idx="16">
                  <c:v>59.414201253260018</c:v>
                </c:pt>
                <c:pt idx="17">
                  <c:v>81.769268228950125</c:v>
                </c:pt>
                <c:pt idx="18">
                  <c:v>116.66147851568792</c:v>
                </c:pt>
                <c:pt idx="19">
                  <c:v>75.394512236029016</c:v>
                </c:pt>
                <c:pt idx="20">
                  <c:v>71.944097576973064</c:v>
                </c:pt>
                <c:pt idx="21">
                  <c:v>72.227666350670489</c:v>
                </c:pt>
                <c:pt idx="22">
                  <c:v>84.756551948528994</c:v>
                </c:pt>
                <c:pt idx="23">
                  <c:v>90.137896940181577</c:v>
                </c:pt>
                <c:pt idx="24">
                  <c:v>84.950566612457749</c:v>
                </c:pt>
                <c:pt idx="25">
                  <c:v>80.956334140589462</c:v>
                </c:pt>
                <c:pt idx="26">
                  <c:v>95.793588826583829</c:v>
                </c:pt>
                <c:pt idx="27">
                  <c:v>168.78599174740401</c:v>
                </c:pt>
                <c:pt idx="28">
                  <c:v>182.54667397065572</c:v>
                </c:pt>
                <c:pt idx="29">
                  <c:v>145.33936237641879</c:v>
                </c:pt>
                <c:pt idx="30">
                  <c:v>89.490398525594003</c:v>
                </c:pt>
                <c:pt idx="31">
                  <c:v>59.495021185990453</c:v>
                </c:pt>
                <c:pt idx="32">
                  <c:v>54.228684189291272</c:v>
                </c:pt>
                <c:pt idx="33">
                  <c:v>46.619354639207131</c:v>
                </c:pt>
                <c:pt idx="34">
                  <c:v>34.948773081937503</c:v>
                </c:pt>
                <c:pt idx="35">
                  <c:v>19.831992741997936</c:v>
                </c:pt>
              </c:numCache>
            </c:numRef>
          </c:val>
          <c:smooth val="0"/>
          <c:extLst>
            <c:ext xmlns:c16="http://schemas.microsoft.com/office/drawing/2014/chart" uri="{C3380CC4-5D6E-409C-BE32-E72D297353CC}">
              <c16:uniqueId val="{00000002-126B-40C7-B18F-2D17BF8393A1}"/>
            </c:ext>
          </c:extLst>
        </c:ser>
        <c:dLbls>
          <c:showLegendKey val="0"/>
          <c:showVal val="0"/>
          <c:showCatName val="0"/>
          <c:showSerName val="0"/>
          <c:showPercent val="0"/>
          <c:showBubbleSize val="0"/>
        </c:dLbls>
        <c:marker val="1"/>
        <c:smooth val="0"/>
        <c:axId val="332740047"/>
        <c:axId val="285776151"/>
      </c:lineChart>
      <c:dateAx>
        <c:axId val="417506624"/>
        <c:scaling>
          <c:orientation val="minMax"/>
        </c:scaling>
        <c:delete val="0"/>
        <c:axPos val="b"/>
        <c:numFmt formatCode="\ yy" sourceLinked="0"/>
        <c:majorTickMark val="out"/>
        <c:minorTickMark val="out"/>
        <c:tickLblPos val="nextTo"/>
        <c:spPr>
          <a:noFill/>
          <a:ln w="9525" cap="flat" cmpd="sng" algn="ctr">
            <a:solidFill>
              <a:srgbClr val="969696"/>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7501224"/>
        <c:crosses val="autoZero"/>
        <c:auto val="1"/>
        <c:lblOffset val="100"/>
        <c:baseTimeUnit val="months"/>
        <c:majorUnit val="12"/>
        <c:majorTimeUnit val="months"/>
        <c:minorUnit val="1"/>
        <c:minorTimeUnit val="months"/>
      </c:dateAx>
      <c:valAx>
        <c:axId val="417501224"/>
        <c:scaling>
          <c:orientation val="minMax"/>
        </c:scaling>
        <c:delete val="0"/>
        <c:axPos val="l"/>
        <c:numFmt formatCode="General" sourceLinked="1"/>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7506624"/>
        <c:crosses val="autoZero"/>
        <c:crossBetween val="between"/>
      </c:valAx>
      <c:valAx>
        <c:axId val="285776151"/>
        <c:scaling>
          <c:orientation val="minMax"/>
          <c:max val="300"/>
          <c:min val="0"/>
        </c:scaling>
        <c:delete val="0"/>
        <c:axPos val="r"/>
        <c:numFmt formatCode="0" sourceLinked="1"/>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32740047"/>
        <c:crosses val="max"/>
        <c:crossBetween val="between"/>
      </c:valAx>
      <c:dateAx>
        <c:axId val="332740047"/>
        <c:scaling>
          <c:orientation val="minMax"/>
        </c:scaling>
        <c:delete val="1"/>
        <c:axPos val="b"/>
        <c:numFmt formatCode="m/yyyy" sourceLinked="1"/>
        <c:majorTickMark val="out"/>
        <c:minorTickMark val="none"/>
        <c:tickLblPos val="nextTo"/>
        <c:crossAx val="285776151"/>
        <c:crosses val="autoZero"/>
        <c:auto val="1"/>
        <c:lblOffset val="100"/>
        <c:baseTimeUnit val="months"/>
      </c:dateAx>
      <c:spPr>
        <a:noFill/>
        <a:ln>
          <a:noFill/>
        </a:ln>
        <a:effectLst/>
      </c:spPr>
    </c:plotArea>
    <c:legend>
      <c:legendPos val="t"/>
      <c:layout>
        <c:manualLayout>
          <c:xMode val="edge"/>
          <c:yMode val="edge"/>
          <c:x val="5.995358219111499E-2"/>
          <c:y val="0.12078703703703704"/>
          <c:w val="0.88317901234567886"/>
          <c:h val="0.12819298629337997"/>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dirty="0">
                <a:solidFill>
                  <a:srgbClr val="581D74"/>
                </a:solidFill>
              </a:rPr>
              <a:t>China</a:t>
            </a:r>
            <a:r>
              <a:rPr lang="en-US" sz="1600" b="1" baseline="0" dirty="0">
                <a:solidFill>
                  <a:srgbClr val="581D74"/>
                </a:solidFill>
              </a:rPr>
              <a:t> Export of </a:t>
            </a:r>
            <a:r>
              <a:rPr lang="en-US" sz="1600" b="1" dirty="0">
                <a:solidFill>
                  <a:srgbClr val="581D74"/>
                </a:solidFill>
              </a:rPr>
              <a:t>Solar</a:t>
            </a:r>
            <a:r>
              <a:rPr lang="en-US" sz="1600" b="1" baseline="0" dirty="0">
                <a:solidFill>
                  <a:srgbClr val="581D74"/>
                </a:solidFill>
              </a:rPr>
              <a:t> Panel and Cell</a:t>
            </a:r>
            <a:endParaRPr lang="en-US" sz="1600" b="1" dirty="0">
              <a:solidFill>
                <a:srgbClr val="581D74"/>
              </a:solidFill>
            </a:endParaRP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4632135826771657E-2"/>
          <c:y val="0.32607174103237097"/>
          <c:w val="0.80379119276757072"/>
          <c:h val="0.45304060950714492"/>
        </c:manualLayout>
      </c:layout>
      <c:barChart>
        <c:barDir val="col"/>
        <c:grouping val="clustered"/>
        <c:varyColors val="0"/>
        <c:ser>
          <c:idx val="0"/>
          <c:order val="0"/>
          <c:tx>
            <c:strRef>
              <c:f>Solar!$V$7</c:f>
              <c:strCache>
                <c:ptCount val="1"/>
                <c:pt idx="0">
                  <c:v>Value (USDbn, lhs)</c:v>
                </c:pt>
              </c:strCache>
            </c:strRef>
          </c:tx>
          <c:spPr>
            <a:solidFill>
              <a:srgbClr val="581D74">
                <a:alpha val="50000"/>
              </a:srgbClr>
            </a:solidFill>
            <a:ln>
              <a:noFill/>
            </a:ln>
            <a:effectLst/>
          </c:spPr>
          <c:invertIfNegative val="0"/>
          <c:cat>
            <c:numRef>
              <c:f>Solar!$U$20:$U$26</c:f>
              <c:numCache>
                <c:formatCode>yy</c:formatCode>
                <c:ptCount val="7"/>
                <c:pt idx="0">
                  <c:v>43070</c:v>
                </c:pt>
                <c:pt idx="1">
                  <c:v>43435</c:v>
                </c:pt>
                <c:pt idx="2">
                  <c:v>43800</c:v>
                </c:pt>
                <c:pt idx="3">
                  <c:v>44166</c:v>
                </c:pt>
                <c:pt idx="4">
                  <c:v>44531</c:v>
                </c:pt>
                <c:pt idx="5">
                  <c:v>44896</c:v>
                </c:pt>
                <c:pt idx="6">
                  <c:v>45261</c:v>
                </c:pt>
              </c:numCache>
            </c:numRef>
          </c:cat>
          <c:val>
            <c:numRef>
              <c:f>Solar!$V$20:$V$26</c:f>
              <c:numCache>
                <c:formatCode>#,##0</c:formatCode>
                <c:ptCount val="7"/>
                <c:pt idx="0">
                  <c:v>11.338046803999999</c:v>
                </c:pt>
                <c:pt idx="1">
                  <c:v>13.564085857999999</c:v>
                </c:pt>
                <c:pt idx="2">
                  <c:v>19.168227867999999</c:v>
                </c:pt>
                <c:pt idx="3">
                  <c:v>19.792403563000004</c:v>
                </c:pt>
                <c:pt idx="4">
                  <c:v>28.427402479999998</c:v>
                </c:pt>
                <c:pt idx="5">
                  <c:v>46.334853689000013</c:v>
                </c:pt>
                <c:pt idx="6">
                  <c:v>43.691656282999993</c:v>
                </c:pt>
              </c:numCache>
            </c:numRef>
          </c:val>
          <c:extLst>
            <c:ext xmlns:c16="http://schemas.microsoft.com/office/drawing/2014/chart" uri="{C3380CC4-5D6E-409C-BE32-E72D297353CC}">
              <c16:uniqueId val="{00000000-B1D5-4560-82E7-E603E8D37943}"/>
            </c:ext>
          </c:extLst>
        </c:ser>
        <c:ser>
          <c:idx val="1"/>
          <c:order val="1"/>
          <c:tx>
            <c:strRef>
              <c:f>Solar!$W$7</c:f>
              <c:strCache>
                <c:ptCount val="1"/>
                <c:pt idx="0">
                  <c:v>Volume (GW, lhs)</c:v>
                </c:pt>
              </c:strCache>
            </c:strRef>
          </c:tx>
          <c:spPr>
            <a:solidFill>
              <a:srgbClr val="31879C">
                <a:alpha val="50000"/>
              </a:srgbClr>
            </a:solidFill>
            <a:ln>
              <a:noFill/>
            </a:ln>
            <a:effectLst/>
          </c:spPr>
          <c:invertIfNegative val="0"/>
          <c:cat>
            <c:numRef>
              <c:f>Solar!$U$20:$U$26</c:f>
              <c:numCache>
                <c:formatCode>yy</c:formatCode>
                <c:ptCount val="7"/>
                <c:pt idx="0">
                  <c:v>43070</c:v>
                </c:pt>
                <c:pt idx="1">
                  <c:v>43435</c:v>
                </c:pt>
                <c:pt idx="2">
                  <c:v>43800</c:v>
                </c:pt>
                <c:pt idx="3">
                  <c:v>44166</c:v>
                </c:pt>
                <c:pt idx="4">
                  <c:v>44531</c:v>
                </c:pt>
                <c:pt idx="5">
                  <c:v>44896</c:v>
                </c:pt>
                <c:pt idx="6">
                  <c:v>45261</c:v>
                </c:pt>
              </c:numCache>
            </c:numRef>
          </c:cat>
          <c:val>
            <c:numRef>
              <c:f>Solar!$W$20:$W$26</c:f>
              <c:numCache>
                <c:formatCode>#,##0</c:formatCode>
                <c:ptCount val="7"/>
                <c:pt idx="0">
                  <c:v>37.9</c:v>
                </c:pt>
                <c:pt idx="1">
                  <c:v>44.8</c:v>
                </c:pt>
                <c:pt idx="2">
                  <c:v>66.599999999999994</c:v>
                </c:pt>
                <c:pt idx="3">
                  <c:v>78.8</c:v>
                </c:pt>
                <c:pt idx="4">
                  <c:v>98.5</c:v>
                </c:pt>
                <c:pt idx="5">
                  <c:v>154.80000000000001</c:v>
                </c:pt>
                <c:pt idx="6">
                  <c:v>208</c:v>
                </c:pt>
              </c:numCache>
            </c:numRef>
          </c:val>
          <c:extLst>
            <c:ext xmlns:c16="http://schemas.microsoft.com/office/drawing/2014/chart" uri="{C3380CC4-5D6E-409C-BE32-E72D297353CC}">
              <c16:uniqueId val="{00000001-B1D5-4560-82E7-E603E8D37943}"/>
            </c:ext>
          </c:extLst>
        </c:ser>
        <c:dLbls>
          <c:showLegendKey val="0"/>
          <c:showVal val="0"/>
          <c:showCatName val="0"/>
          <c:showSerName val="0"/>
          <c:showPercent val="0"/>
          <c:showBubbleSize val="0"/>
        </c:dLbls>
        <c:gapWidth val="150"/>
        <c:axId val="192595479"/>
        <c:axId val="192592599"/>
      </c:barChart>
      <c:lineChart>
        <c:grouping val="standard"/>
        <c:varyColors val="0"/>
        <c:ser>
          <c:idx val="2"/>
          <c:order val="2"/>
          <c:tx>
            <c:strRef>
              <c:f>Solar!$X$7</c:f>
              <c:strCache>
                <c:ptCount val="1"/>
                <c:pt idx="0">
                  <c:v>Value (%yoy)</c:v>
                </c:pt>
              </c:strCache>
            </c:strRef>
          </c:tx>
          <c:spPr>
            <a:ln w="28575" cap="rnd">
              <a:solidFill>
                <a:srgbClr val="581D74"/>
              </a:solidFill>
              <a:round/>
            </a:ln>
            <a:effectLst/>
          </c:spPr>
          <c:marker>
            <c:symbol val="none"/>
          </c:marker>
          <c:cat>
            <c:numRef>
              <c:f>Solar!$U$20:$U$26</c:f>
              <c:numCache>
                <c:formatCode>yy</c:formatCode>
                <c:ptCount val="7"/>
                <c:pt idx="0">
                  <c:v>43070</c:v>
                </c:pt>
                <c:pt idx="1">
                  <c:v>43435</c:v>
                </c:pt>
                <c:pt idx="2">
                  <c:v>43800</c:v>
                </c:pt>
                <c:pt idx="3">
                  <c:v>44166</c:v>
                </c:pt>
                <c:pt idx="4">
                  <c:v>44531</c:v>
                </c:pt>
                <c:pt idx="5">
                  <c:v>44896</c:v>
                </c:pt>
                <c:pt idx="6">
                  <c:v>45261</c:v>
                </c:pt>
              </c:numCache>
            </c:numRef>
          </c:cat>
          <c:val>
            <c:numRef>
              <c:f>Solar!$X$20:$X$26</c:f>
              <c:numCache>
                <c:formatCode>0</c:formatCode>
                <c:ptCount val="7"/>
                <c:pt idx="0">
                  <c:v>0.17109002237458526</c:v>
                </c:pt>
                <c:pt idx="1">
                  <c:v>19.633355660647524</c:v>
                </c:pt>
                <c:pt idx="2">
                  <c:v>41.316031678572131</c:v>
                </c:pt>
                <c:pt idx="3">
                  <c:v>3.256303604581106</c:v>
                </c:pt>
                <c:pt idx="4">
                  <c:v>43.627843831672322</c:v>
                </c:pt>
                <c:pt idx="5">
                  <c:v>62.993624625390055</c:v>
                </c:pt>
                <c:pt idx="6">
                  <c:v>-5.7045554168384456</c:v>
                </c:pt>
              </c:numCache>
            </c:numRef>
          </c:val>
          <c:smooth val="0"/>
          <c:extLst>
            <c:ext xmlns:c16="http://schemas.microsoft.com/office/drawing/2014/chart" uri="{C3380CC4-5D6E-409C-BE32-E72D297353CC}">
              <c16:uniqueId val="{00000002-B1D5-4560-82E7-E603E8D37943}"/>
            </c:ext>
          </c:extLst>
        </c:ser>
        <c:ser>
          <c:idx val="3"/>
          <c:order val="3"/>
          <c:tx>
            <c:strRef>
              <c:f>Solar!$Y$7</c:f>
              <c:strCache>
                <c:ptCount val="1"/>
                <c:pt idx="0">
                  <c:v>Volume (%yoy)</c:v>
                </c:pt>
              </c:strCache>
            </c:strRef>
          </c:tx>
          <c:spPr>
            <a:ln w="28575" cap="rnd">
              <a:solidFill>
                <a:srgbClr val="31879C"/>
              </a:solidFill>
              <a:round/>
            </a:ln>
            <a:effectLst/>
          </c:spPr>
          <c:marker>
            <c:symbol val="none"/>
          </c:marker>
          <c:cat>
            <c:numRef>
              <c:f>Solar!$U$20:$U$26</c:f>
              <c:numCache>
                <c:formatCode>yy</c:formatCode>
                <c:ptCount val="7"/>
                <c:pt idx="0">
                  <c:v>43070</c:v>
                </c:pt>
                <c:pt idx="1">
                  <c:v>43435</c:v>
                </c:pt>
                <c:pt idx="2">
                  <c:v>43800</c:v>
                </c:pt>
                <c:pt idx="3">
                  <c:v>44166</c:v>
                </c:pt>
                <c:pt idx="4">
                  <c:v>44531</c:v>
                </c:pt>
                <c:pt idx="5">
                  <c:v>44896</c:v>
                </c:pt>
                <c:pt idx="6">
                  <c:v>45261</c:v>
                </c:pt>
              </c:numCache>
            </c:numRef>
          </c:cat>
          <c:val>
            <c:numRef>
              <c:f>Solar!$Y$20:$Y$26</c:f>
              <c:numCache>
                <c:formatCode>0</c:formatCode>
                <c:ptCount val="7"/>
                <c:pt idx="0">
                  <c:v>77.934272300469473</c:v>
                </c:pt>
                <c:pt idx="1">
                  <c:v>18.205804749340373</c:v>
                </c:pt>
                <c:pt idx="2">
                  <c:v>48.660714285714278</c:v>
                </c:pt>
                <c:pt idx="3">
                  <c:v>18.318318318318319</c:v>
                </c:pt>
                <c:pt idx="4">
                  <c:v>25</c:v>
                </c:pt>
                <c:pt idx="5">
                  <c:v>57.157360406091385</c:v>
                </c:pt>
                <c:pt idx="6">
                  <c:v>31.893939393939377</c:v>
                </c:pt>
              </c:numCache>
            </c:numRef>
          </c:val>
          <c:smooth val="0"/>
          <c:extLst>
            <c:ext xmlns:c16="http://schemas.microsoft.com/office/drawing/2014/chart" uri="{C3380CC4-5D6E-409C-BE32-E72D297353CC}">
              <c16:uniqueId val="{00000003-B1D5-4560-82E7-E603E8D37943}"/>
            </c:ext>
          </c:extLst>
        </c:ser>
        <c:dLbls>
          <c:showLegendKey val="0"/>
          <c:showVal val="0"/>
          <c:showCatName val="0"/>
          <c:showSerName val="0"/>
          <c:showPercent val="0"/>
          <c:showBubbleSize val="0"/>
        </c:dLbls>
        <c:marker val="1"/>
        <c:smooth val="0"/>
        <c:axId val="192576759"/>
        <c:axId val="192572799"/>
      </c:lineChart>
      <c:dateAx>
        <c:axId val="192595479"/>
        <c:scaling>
          <c:orientation val="minMax"/>
        </c:scaling>
        <c:delete val="0"/>
        <c:axPos val="b"/>
        <c:numFmt formatCode="yy"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2592599"/>
        <c:crosses val="autoZero"/>
        <c:auto val="1"/>
        <c:lblOffset val="100"/>
        <c:baseTimeUnit val="years"/>
      </c:dateAx>
      <c:valAx>
        <c:axId val="192592599"/>
        <c:scaling>
          <c:orientation val="minMax"/>
          <c:min val="-4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2595479"/>
        <c:crosses val="autoZero"/>
        <c:crossBetween val="between"/>
        <c:majorUnit val="40"/>
      </c:valAx>
      <c:valAx>
        <c:axId val="192572799"/>
        <c:scaling>
          <c:orientation val="minMax"/>
          <c:max val="120"/>
        </c:scaling>
        <c:delete val="0"/>
        <c:axPos val="r"/>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2576759"/>
        <c:crosses val="max"/>
        <c:crossBetween val="between"/>
      </c:valAx>
      <c:dateAx>
        <c:axId val="192576759"/>
        <c:scaling>
          <c:orientation val="minMax"/>
        </c:scaling>
        <c:delete val="1"/>
        <c:axPos val="b"/>
        <c:numFmt formatCode="yy" sourceLinked="1"/>
        <c:majorTickMark val="out"/>
        <c:minorTickMark val="none"/>
        <c:tickLblPos val="nextTo"/>
        <c:crossAx val="192572799"/>
        <c:crosses val="autoZero"/>
        <c:auto val="1"/>
        <c:lblOffset val="100"/>
        <c:baseTimeUnit val="years"/>
      </c:date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rgbClr val="581D74"/>
                </a:solidFill>
                <a:latin typeface="Arial" panose="020B0604020202020204" pitchFamily="34" charset="0"/>
                <a:ea typeface="+mn-ea"/>
                <a:cs typeface="Arial" panose="020B0604020202020204" pitchFamily="34" charset="0"/>
              </a:defRPr>
            </a:pPr>
            <a:r>
              <a:rPr lang="en-US" sz="1600" b="1" baseline="0" dirty="0">
                <a:solidFill>
                  <a:srgbClr val="581D74"/>
                </a:solidFill>
              </a:rPr>
              <a:t>Price of Solar Panel and C-Si</a:t>
            </a:r>
            <a:endParaRPr lang="en-US" sz="1600" b="1" dirty="0">
              <a:solidFill>
                <a:srgbClr val="581D74"/>
              </a:solidFill>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rgbClr val="581D74"/>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9524156702634389E-2"/>
          <c:y val="0.26327901720618258"/>
          <c:w val="0.812371439681151"/>
          <c:h val="0.52509259259259256"/>
        </c:manualLayout>
      </c:layout>
      <c:lineChart>
        <c:grouping val="standard"/>
        <c:varyColors val="0"/>
        <c:ser>
          <c:idx val="3"/>
          <c:order val="0"/>
          <c:tx>
            <c:strRef>
              <c:f>'Solar price'!$R$4</c:f>
              <c:strCache>
                <c:ptCount val="1"/>
                <c:pt idx="0">
                  <c:v>Solar panel (RMB/W)</c:v>
                </c:pt>
              </c:strCache>
            </c:strRef>
          </c:tx>
          <c:spPr>
            <a:ln w="28575" cap="rnd">
              <a:solidFill>
                <a:srgbClr val="581D74"/>
              </a:solidFill>
              <a:round/>
            </a:ln>
            <a:effectLst/>
          </c:spPr>
          <c:marker>
            <c:symbol val="none"/>
          </c:marker>
          <c:cat>
            <c:numRef>
              <c:f>'Solar price'!$A$6:$A$38</c:f>
              <c:numCache>
                <c:formatCode>m/yyyy</c:formatCode>
                <c:ptCount val="33"/>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pt idx="16">
                  <c:v>44835</c:v>
                </c:pt>
                <c:pt idx="17">
                  <c:v>44866</c:v>
                </c:pt>
                <c:pt idx="18">
                  <c:v>44896</c:v>
                </c:pt>
                <c:pt idx="19">
                  <c:v>44927</c:v>
                </c:pt>
                <c:pt idx="20">
                  <c:v>44958</c:v>
                </c:pt>
                <c:pt idx="21">
                  <c:v>44986</c:v>
                </c:pt>
                <c:pt idx="22">
                  <c:v>45017</c:v>
                </c:pt>
                <c:pt idx="23">
                  <c:v>45047</c:v>
                </c:pt>
                <c:pt idx="24">
                  <c:v>45078</c:v>
                </c:pt>
                <c:pt idx="25">
                  <c:v>45108</c:v>
                </c:pt>
                <c:pt idx="26">
                  <c:v>45139</c:v>
                </c:pt>
                <c:pt idx="27">
                  <c:v>45170</c:v>
                </c:pt>
                <c:pt idx="28">
                  <c:v>45200</c:v>
                </c:pt>
                <c:pt idx="29">
                  <c:v>45231</c:v>
                </c:pt>
                <c:pt idx="30">
                  <c:v>45261</c:v>
                </c:pt>
                <c:pt idx="31">
                  <c:v>45292</c:v>
                </c:pt>
                <c:pt idx="32">
                  <c:v>45323</c:v>
                </c:pt>
              </c:numCache>
            </c:numRef>
          </c:cat>
          <c:val>
            <c:numRef>
              <c:f>'Solar price'!$R$6:$R$38</c:f>
              <c:numCache>
                <c:formatCode>0.0</c:formatCode>
                <c:ptCount val="33"/>
                <c:pt idx="0">
                  <c:v>1.82</c:v>
                </c:pt>
                <c:pt idx="1">
                  <c:v>1.74</c:v>
                </c:pt>
                <c:pt idx="2">
                  <c:v>1.77</c:v>
                </c:pt>
                <c:pt idx="3">
                  <c:v>1.82</c:v>
                </c:pt>
                <c:pt idx="4">
                  <c:v>2</c:v>
                </c:pt>
                <c:pt idx="5">
                  <c:v>1.95</c:v>
                </c:pt>
                <c:pt idx="6">
                  <c:v>1.91</c:v>
                </c:pt>
                <c:pt idx="7">
                  <c:v>1.8605</c:v>
                </c:pt>
                <c:pt idx="8">
                  <c:v>1.865</c:v>
                </c:pt>
                <c:pt idx="9">
                  <c:v>1.88</c:v>
                </c:pt>
                <c:pt idx="10">
                  <c:v>1.8875999999999999</c:v>
                </c:pt>
                <c:pt idx="11">
                  <c:v>1.9179999999999999</c:v>
                </c:pt>
                <c:pt idx="12">
                  <c:v>1.9448000000000001</c:v>
                </c:pt>
                <c:pt idx="13">
                  <c:v>1.9548000000000001</c:v>
                </c:pt>
                <c:pt idx="14">
                  <c:v>1.97</c:v>
                </c:pt>
                <c:pt idx="15">
                  <c:v>1.97</c:v>
                </c:pt>
                <c:pt idx="16">
                  <c:v>1.9643999999999999</c:v>
                </c:pt>
                <c:pt idx="17">
                  <c:v>1.96</c:v>
                </c:pt>
                <c:pt idx="18">
                  <c:v>1.9145000000000001</c:v>
                </c:pt>
                <c:pt idx="19">
                  <c:v>1.7378</c:v>
                </c:pt>
                <c:pt idx="20">
                  <c:v>1.774</c:v>
                </c:pt>
                <c:pt idx="21">
                  <c:v>1.7513000000000001</c:v>
                </c:pt>
                <c:pt idx="22">
                  <c:v>1.7235</c:v>
                </c:pt>
                <c:pt idx="23">
                  <c:v>1.6886000000000001</c:v>
                </c:pt>
                <c:pt idx="24">
                  <c:v>1.5224</c:v>
                </c:pt>
                <c:pt idx="25">
                  <c:v>1.3462000000000001</c:v>
                </c:pt>
                <c:pt idx="26">
                  <c:v>1.2847999999999999</c:v>
                </c:pt>
                <c:pt idx="27">
                  <c:v>1.25</c:v>
                </c:pt>
                <c:pt idx="28">
                  <c:v>1.21</c:v>
                </c:pt>
                <c:pt idx="29">
                  <c:v>1.1100000000000001</c:v>
                </c:pt>
                <c:pt idx="30">
                  <c:v>1.07</c:v>
                </c:pt>
                <c:pt idx="31">
                  <c:v>1</c:v>
                </c:pt>
                <c:pt idx="32">
                  <c:v>0.96</c:v>
                </c:pt>
              </c:numCache>
            </c:numRef>
          </c:val>
          <c:smooth val="0"/>
          <c:extLst>
            <c:ext xmlns:c16="http://schemas.microsoft.com/office/drawing/2014/chart" uri="{C3380CC4-5D6E-409C-BE32-E72D297353CC}">
              <c16:uniqueId val="{00000000-23DC-40C6-B8D0-657E55A7FC29}"/>
            </c:ext>
          </c:extLst>
        </c:ser>
        <c:dLbls>
          <c:showLegendKey val="0"/>
          <c:showVal val="0"/>
          <c:showCatName val="0"/>
          <c:showSerName val="0"/>
          <c:showPercent val="0"/>
          <c:showBubbleSize val="0"/>
        </c:dLbls>
        <c:marker val="1"/>
        <c:smooth val="0"/>
        <c:axId val="1866714488"/>
        <c:axId val="44151199"/>
        <c:extLst>
          <c:ext xmlns:c15="http://schemas.microsoft.com/office/drawing/2012/chart" uri="{02D57815-91ED-43cb-92C2-25804820EDAC}">
            <c15:filteredLineSeries>
              <c15:ser>
                <c:idx val="1"/>
                <c:order val="2"/>
                <c:tx>
                  <c:strRef>
                    <c:extLst>
                      <c:ext uri="{02D57815-91ED-43cb-92C2-25804820EDAC}">
                        <c15:formulaRef>
                          <c15:sqref>'Solar price'!$T$4</c15:sqref>
                        </c15:formulaRef>
                      </c:ext>
                    </c:extLst>
                    <c:strCache>
                      <c:ptCount val="1"/>
                      <c:pt idx="0">
                        <c:v>Silicon wafer (RMB/unit, lhs)</c:v>
                      </c:pt>
                    </c:strCache>
                  </c:strRef>
                </c:tx>
                <c:spPr>
                  <a:ln w="28575" cap="rnd">
                    <a:solidFill>
                      <a:srgbClr val="31879C"/>
                    </a:solidFill>
                    <a:round/>
                  </a:ln>
                  <a:effectLst/>
                </c:spPr>
                <c:marker>
                  <c:symbol val="none"/>
                </c:marker>
                <c:cat>
                  <c:numRef>
                    <c:extLst>
                      <c:ext uri="{02D57815-91ED-43cb-92C2-25804820EDAC}">
                        <c15:formulaRef>
                          <c15:sqref>'Solar price'!$A$6:$A$38</c15:sqref>
                        </c15:formulaRef>
                      </c:ext>
                    </c:extLst>
                    <c:numCache>
                      <c:formatCode>m/yyyy</c:formatCode>
                      <c:ptCount val="33"/>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pt idx="16">
                        <c:v>44835</c:v>
                      </c:pt>
                      <c:pt idx="17">
                        <c:v>44866</c:v>
                      </c:pt>
                      <c:pt idx="18">
                        <c:v>44896</c:v>
                      </c:pt>
                      <c:pt idx="19">
                        <c:v>44927</c:v>
                      </c:pt>
                      <c:pt idx="20">
                        <c:v>44958</c:v>
                      </c:pt>
                      <c:pt idx="21">
                        <c:v>44986</c:v>
                      </c:pt>
                      <c:pt idx="22">
                        <c:v>45017</c:v>
                      </c:pt>
                      <c:pt idx="23">
                        <c:v>45047</c:v>
                      </c:pt>
                      <c:pt idx="24">
                        <c:v>45078</c:v>
                      </c:pt>
                      <c:pt idx="25">
                        <c:v>45108</c:v>
                      </c:pt>
                      <c:pt idx="26">
                        <c:v>45139</c:v>
                      </c:pt>
                      <c:pt idx="27">
                        <c:v>45170</c:v>
                      </c:pt>
                      <c:pt idx="28">
                        <c:v>45200</c:v>
                      </c:pt>
                      <c:pt idx="29">
                        <c:v>45231</c:v>
                      </c:pt>
                      <c:pt idx="30">
                        <c:v>45261</c:v>
                      </c:pt>
                      <c:pt idx="31">
                        <c:v>45292</c:v>
                      </c:pt>
                      <c:pt idx="32">
                        <c:v>45323</c:v>
                      </c:pt>
                    </c:numCache>
                  </c:numRef>
                </c:cat>
                <c:val>
                  <c:numRef>
                    <c:extLst>
                      <c:ext uri="{02D57815-91ED-43cb-92C2-25804820EDAC}">
                        <c15:formulaRef>
                          <c15:sqref>'Solar price'!$T$6:$T$38</c15:sqref>
                        </c15:formulaRef>
                      </c:ext>
                    </c:extLst>
                    <c:numCache>
                      <c:formatCode>0.0</c:formatCode>
                      <c:ptCount val="33"/>
                      <c:pt idx="0">
                        <c:v>8.0299999999999994</c:v>
                      </c:pt>
                      <c:pt idx="1">
                        <c:v>7.57</c:v>
                      </c:pt>
                      <c:pt idx="2">
                        <c:v>7.82</c:v>
                      </c:pt>
                      <c:pt idx="3">
                        <c:v>8.2200000000000006</c:v>
                      </c:pt>
                      <c:pt idx="4">
                        <c:v>9.09</c:v>
                      </c:pt>
                      <c:pt idx="5">
                        <c:v>9.0399999999999991</c:v>
                      </c:pt>
                      <c:pt idx="6">
                        <c:v>8.32</c:v>
                      </c:pt>
                      <c:pt idx="7">
                        <c:v>8.1</c:v>
                      </c:pt>
                      <c:pt idx="8">
                        <c:v>8.3424999999999994</c:v>
                      </c:pt>
                      <c:pt idx="9">
                        <c:v>8.7190999999999992</c:v>
                      </c:pt>
                      <c:pt idx="10">
                        <c:v>8.9281000000000006</c:v>
                      </c:pt>
                      <c:pt idx="11">
                        <c:v>9</c:v>
                      </c:pt>
                      <c:pt idx="12">
                        <c:v>9.0556999999999999</c:v>
                      </c:pt>
                      <c:pt idx="13">
                        <c:v>9.6043000000000003</c:v>
                      </c:pt>
                      <c:pt idx="14">
                        <c:v>9.9</c:v>
                      </c:pt>
                      <c:pt idx="15">
                        <c:v>9.9619</c:v>
                      </c:pt>
                      <c:pt idx="16">
                        <c:v>10</c:v>
                      </c:pt>
                      <c:pt idx="17">
                        <c:v>9.6227</c:v>
                      </c:pt>
                      <c:pt idx="18">
                        <c:v>8.2636000000000003</c:v>
                      </c:pt>
                      <c:pt idx="19">
                        <c:v>5.3777999999999997</c:v>
                      </c:pt>
                      <c:pt idx="20">
                        <c:v>7.0149999999999997</c:v>
                      </c:pt>
                      <c:pt idx="21">
                        <c:v>7.7435</c:v>
                      </c:pt>
                      <c:pt idx="22">
                        <c:v>8</c:v>
                      </c:pt>
                      <c:pt idx="23">
                        <c:v>6.8151999999999999</c:v>
                      </c:pt>
                      <c:pt idx="24">
                        <c:v>5.2237999999999998</c:v>
                      </c:pt>
                      <c:pt idx="25">
                        <c:v>4.1238000000000001</c:v>
                      </c:pt>
                      <c:pt idx="26">
                        <c:v>4.1009000000000002</c:v>
                      </c:pt>
                      <c:pt idx="27">
                        <c:v>4.2300000000000004</c:v>
                      </c:pt>
                      <c:pt idx="28">
                        <c:v>3.79</c:v>
                      </c:pt>
                      <c:pt idx="29">
                        <c:v>3.41</c:v>
                      </c:pt>
                      <c:pt idx="30">
                        <c:v>3.2</c:v>
                      </c:pt>
                      <c:pt idx="31">
                        <c:v>2.9</c:v>
                      </c:pt>
                      <c:pt idx="32">
                        <c:v>2.9</c:v>
                      </c:pt>
                    </c:numCache>
                  </c:numRef>
                </c:val>
                <c:smooth val="0"/>
                <c:extLst>
                  <c:ext xmlns:c16="http://schemas.microsoft.com/office/drawing/2014/chart" uri="{C3380CC4-5D6E-409C-BE32-E72D297353CC}">
                    <c16:uniqueId val="{00000002-23DC-40C6-B8D0-657E55A7FC29}"/>
                  </c:ext>
                </c:extLst>
              </c15:ser>
            </c15:filteredLineSeries>
            <c15:filteredLineSeries>
              <c15:ser>
                <c:idx val="2"/>
                <c:order val="3"/>
                <c:tx>
                  <c:strRef>
                    <c:extLst xmlns:c15="http://schemas.microsoft.com/office/drawing/2012/chart">
                      <c:ext xmlns:c15="http://schemas.microsoft.com/office/drawing/2012/chart" uri="{02D57815-91ED-43cb-92C2-25804820EDAC}">
                        <c15:formulaRef>
                          <c15:sqref>'Solar price'!$U$4</c15:sqref>
                        </c15:formulaRef>
                      </c:ext>
                    </c:extLst>
                    <c:strCache>
                      <c:ptCount val="1"/>
                      <c:pt idx="0">
                        <c:v>Battery cell (RMB/W)</c:v>
                      </c:pt>
                    </c:strCache>
                  </c:strRef>
                </c:tx>
                <c:spPr>
                  <a:ln w="28575" cap="rnd">
                    <a:solidFill>
                      <a:srgbClr val="581D74"/>
                    </a:solidFill>
                    <a:round/>
                  </a:ln>
                  <a:effectLst/>
                </c:spPr>
                <c:marker>
                  <c:symbol val="none"/>
                </c:marker>
                <c:cat>
                  <c:numRef>
                    <c:extLst xmlns:c15="http://schemas.microsoft.com/office/drawing/2012/chart">
                      <c:ext xmlns:c15="http://schemas.microsoft.com/office/drawing/2012/chart" uri="{02D57815-91ED-43cb-92C2-25804820EDAC}">
                        <c15:formulaRef>
                          <c15:sqref>'Solar price'!$A$6:$A$38</c15:sqref>
                        </c15:formulaRef>
                      </c:ext>
                    </c:extLst>
                    <c:numCache>
                      <c:formatCode>m/yyyy</c:formatCode>
                      <c:ptCount val="33"/>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pt idx="16">
                        <c:v>44835</c:v>
                      </c:pt>
                      <c:pt idx="17">
                        <c:v>44866</c:v>
                      </c:pt>
                      <c:pt idx="18">
                        <c:v>44896</c:v>
                      </c:pt>
                      <c:pt idx="19">
                        <c:v>44927</c:v>
                      </c:pt>
                      <c:pt idx="20">
                        <c:v>44958</c:v>
                      </c:pt>
                      <c:pt idx="21">
                        <c:v>44986</c:v>
                      </c:pt>
                      <c:pt idx="22">
                        <c:v>45017</c:v>
                      </c:pt>
                      <c:pt idx="23">
                        <c:v>45047</c:v>
                      </c:pt>
                      <c:pt idx="24">
                        <c:v>45078</c:v>
                      </c:pt>
                      <c:pt idx="25">
                        <c:v>45108</c:v>
                      </c:pt>
                      <c:pt idx="26">
                        <c:v>45139</c:v>
                      </c:pt>
                      <c:pt idx="27">
                        <c:v>45170</c:v>
                      </c:pt>
                      <c:pt idx="28">
                        <c:v>45200</c:v>
                      </c:pt>
                      <c:pt idx="29">
                        <c:v>45231</c:v>
                      </c:pt>
                      <c:pt idx="30">
                        <c:v>45261</c:v>
                      </c:pt>
                      <c:pt idx="31">
                        <c:v>45292</c:v>
                      </c:pt>
                      <c:pt idx="32">
                        <c:v>45323</c:v>
                      </c:pt>
                    </c:numCache>
                  </c:numRef>
                </c:cat>
                <c:val>
                  <c:numRef>
                    <c:extLst xmlns:c15="http://schemas.microsoft.com/office/drawing/2012/chart">
                      <c:ext xmlns:c15="http://schemas.microsoft.com/office/drawing/2012/chart" uri="{02D57815-91ED-43cb-92C2-25804820EDAC}">
                        <c15:formulaRef>
                          <c15:sqref>'Solar price'!$U$6:$U$38</c15:sqref>
                        </c15:formulaRef>
                      </c:ext>
                    </c:extLst>
                    <c:numCache>
                      <c:formatCode>0.0</c:formatCode>
                      <c:ptCount val="33"/>
                      <c:pt idx="0">
                        <c:v>1.07</c:v>
                      </c:pt>
                      <c:pt idx="1">
                        <c:v>1</c:v>
                      </c:pt>
                      <c:pt idx="2">
                        <c:v>1</c:v>
                      </c:pt>
                      <c:pt idx="3">
                        <c:v>1.04</c:v>
                      </c:pt>
                      <c:pt idx="4">
                        <c:v>1.1399999999999999</c:v>
                      </c:pt>
                      <c:pt idx="5">
                        <c:v>1.1200000000000001</c:v>
                      </c:pt>
                      <c:pt idx="6">
                        <c:v>1.06</c:v>
                      </c:pt>
                      <c:pt idx="7">
                        <c:v>1.0629</c:v>
                      </c:pt>
                      <c:pt idx="8">
                        <c:v>1.1074999999999999</c:v>
                      </c:pt>
                      <c:pt idx="9">
                        <c:v>1.1391</c:v>
                      </c:pt>
                      <c:pt idx="10">
                        <c:v>1.159</c:v>
                      </c:pt>
                      <c:pt idx="11">
                        <c:v>1.17</c:v>
                      </c:pt>
                      <c:pt idx="12">
                        <c:v>1.17</c:v>
                      </c:pt>
                      <c:pt idx="13">
                        <c:v>1.2304999999999999</c:v>
                      </c:pt>
                      <c:pt idx="14">
                        <c:v>1.27</c:v>
                      </c:pt>
                      <c:pt idx="15">
                        <c:v>1.2889999999999999</c:v>
                      </c:pt>
                      <c:pt idx="16">
                        <c:v>1.3278000000000001</c:v>
                      </c:pt>
                      <c:pt idx="17">
                        <c:v>1.3376999999999999</c:v>
                      </c:pt>
                      <c:pt idx="18">
                        <c:v>1.2377</c:v>
                      </c:pt>
                      <c:pt idx="19">
                        <c:v>0.85670000000000002</c:v>
                      </c:pt>
                      <c:pt idx="20">
                        <c:v>1.1154999999999999</c:v>
                      </c:pt>
                      <c:pt idx="21">
                        <c:v>1.0891</c:v>
                      </c:pt>
                      <c:pt idx="22">
                        <c:v>1.111</c:v>
                      </c:pt>
                      <c:pt idx="23">
                        <c:v>1.0609999999999999</c:v>
                      </c:pt>
                      <c:pt idx="24">
                        <c:v>0.86670000000000003</c:v>
                      </c:pt>
                      <c:pt idx="25">
                        <c:v>0.75</c:v>
                      </c:pt>
                      <c:pt idx="26">
                        <c:v>0.75</c:v>
                      </c:pt>
                      <c:pt idx="27">
                        <c:v>0.74</c:v>
                      </c:pt>
                      <c:pt idx="28">
                        <c:v>0.63</c:v>
                      </c:pt>
                      <c:pt idx="29">
                        <c:v>0.55000000000000004</c:v>
                      </c:pt>
                      <c:pt idx="30">
                        <c:v>0.46</c:v>
                      </c:pt>
                      <c:pt idx="31">
                        <c:v>0.4</c:v>
                      </c:pt>
                      <c:pt idx="32">
                        <c:v>0.4</c:v>
                      </c:pt>
                    </c:numCache>
                  </c:numRef>
                </c:val>
                <c:smooth val="0"/>
                <c:extLst xmlns:c15="http://schemas.microsoft.com/office/drawing/2012/chart">
                  <c:ext xmlns:c16="http://schemas.microsoft.com/office/drawing/2014/chart" uri="{C3380CC4-5D6E-409C-BE32-E72D297353CC}">
                    <c16:uniqueId val="{00000003-23DC-40C6-B8D0-657E55A7FC29}"/>
                  </c:ext>
                </c:extLst>
              </c15:ser>
            </c15:filteredLineSeries>
          </c:ext>
        </c:extLst>
      </c:lineChart>
      <c:lineChart>
        <c:grouping val="standard"/>
        <c:varyColors val="0"/>
        <c:ser>
          <c:idx val="0"/>
          <c:order val="1"/>
          <c:tx>
            <c:strRef>
              <c:f>'Solar price'!$S$4</c:f>
              <c:strCache>
                <c:ptCount val="1"/>
                <c:pt idx="0">
                  <c:v>Poly silicon (RMB/kg, rhs)</c:v>
                </c:pt>
              </c:strCache>
            </c:strRef>
          </c:tx>
          <c:spPr>
            <a:ln w="28575" cap="rnd">
              <a:solidFill>
                <a:srgbClr val="31879C"/>
              </a:solidFill>
              <a:round/>
            </a:ln>
            <a:effectLst/>
          </c:spPr>
          <c:marker>
            <c:symbol val="none"/>
          </c:marker>
          <c:cat>
            <c:numRef>
              <c:f>'Solar price'!$A$6:$A$38</c:f>
              <c:numCache>
                <c:formatCode>m/yyyy</c:formatCode>
                <c:ptCount val="33"/>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pt idx="16">
                  <c:v>44835</c:v>
                </c:pt>
                <c:pt idx="17">
                  <c:v>44866</c:v>
                </c:pt>
                <c:pt idx="18">
                  <c:v>44896</c:v>
                </c:pt>
                <c:pt idx="19">
                  <c:v>44927</c:v>
                </c:pt>
                <c:pt idx="20">
                  <c:v>44958</c:v>
                </c:pt>
                <c:pt idx="21">
                  <c:v>44986</c:v>
                </c:pt>
                <c:pt idx="22">
                  <c:v>45017</c:v>
                </c:pt>
                <c:pt idx="23">
                  <c:v>45047</c:v>
                </c:pt>
                <c:pt idx="24">
                  <c:v>45078</c:v>
                </c:pt>
                <c:pt idx="25">
                  <c:v>45108</c:v>
                </c:pt>
                <c:pt idx="26">
                  <c:v>45139</c:v>
                </c:pt>
                <c:pt idx="27">
                  <c:v>45170</c:v>
                </c:pt>
                <c:pt idx="28">
                  <c:v>45200</c:v>
                </c:pt>
                <c:pt idx="29">
                  <c:v>45231</c:v>
                </c:pt>
                <c:pt idx="30">
                  <c:v>45261</c:v>
                </c:pt>
                <c:pt idx="31">
                  <c:v>45292</c:v>
                </c:pt>
                <c:pt idx="32">
                  <c:v>45323</c:v>
                </c:pt>
              </c:numCache>
            </c:numRef>
          </c:cat>
          <c:val>
            <c:numRef>
              <c:f>'Solar price'!$S$6:$S$38</c:f>
              <c:numCache>
                <c:formatCode>#,##0</c:formatCode>
                <c:ptCount val="33"/>
                <c:pt idx="0">
                  <c:v>205.71</c:v>
                </c:pt>
                <c:pt idx="1">
                  <c:v>207.64</c:v>
                </c:pt>
                <c:pt idx="2">
                  <c:v>204.18</c:v>
                </c:pt>
                <c:pt idx="3">
                  <c:v>210.57</c:v>
                </c:pt>
                <c:pt idx="4">
                  <c:v>259.81</c:v>
                </c:pt>
                <c:pt idx="5">
                  <c:v>267.91000000000003</c:v>
                </c:pt>
                <c:pt idx="6">
                  <c:v>245.95</c:v>
                </c:pt>
                <c:pt idx="7">
                  <c:v>233.71430000000001</c:v>
                </c:pt>
                <c:pt idx="8">
                  <c:v>245</c:v>
                </c:pt>
                <c:pt idx="9">
                  <c:v>245.30430000000001</c:v>
                </c:pt>
                <c:pt idx="10">
                  <c:v>247.66669999999999</c:v>
                </c:pt>
                <c:pt idx="11">
                  <c:v>255.85</c:v>
                </c:pt>
                <c:pt idx="12">
                  <c:v>266.90480000000002</c:v>
                </c:pt>
                <c:pt idx="13">
                  <c:v>291.76190000000003</c:v>
                </c:pt>
                <c:pt idx="14">
                  <c:v>301.73910000000001</c:v>
                </c:pt>
                <c:pt idx="15">
                  <c:v>305</c:v>
                </c:pt>
                <c:pt idx="16">
                  <c:v>305</c:v>
                </c:pt>
                <c:pt idx="17">
                  <c:v>304.63639999999998</c:v>
                </c:pt>
                <c:pt idx="18">
                  <c:v>281.4545</c:v>
                </c:pt>
                <c:pt idx="19">
                  <c:v>146.5556</c:v>
                </c:pt>
                <c:pt idx="20">
                  <c:v>218.5</c:v>
                </c:pt>
                <c:pt idx="21">
                  <c:v>217.30430000000001</c:v>
                </c:pt>
                <c:pt idx="22">
                  <c:v>192.2</c:v>
                </c:pt>
                <c:pt idx="23">
                  <c:v>143.619</c:v>
                </c:pt>
                <c:pt idx="24">
                  <c:v>81.619</c:v>
                </c:pt>
                <c:pt idx="25">
                  <c:v>65.571399999999997</c:v>
                </c:pt>
                <c:pt idx="26">
                  <c:v>71.608699999999999</c:v>
                </c:pt>
                <c:pt idx="27">
                  <c:v>80</c:v>
                </c:pt>
                <c:pt idx="28">
                  <c:v>77.61</c:v>
                </c:pt>
                <c:pt idx="29">
                  <c:v>65.319999999999993</c:v>
                </c:pt>
                <c:pt idx="30">
                  <c:v>60.12</c:v>
                </c:pt>
                <c:pt idx="31">
                  <c:v>58.09</c:v>
                </c:pt>
                <c:pt idx="32">
                  <c:v>59</c:v>
                </c:pt>
              </c:numCache>
            </c:numRef>
          </c:val>
          <c:smooth val="0"/>
          <c:extLst>
            <c:ext xmlns:c16="http://schemas.microsoft.com/office/drawing/2014/chart" uri="{C3380CC4-5D6E-409C-BE32-E72D297353CC}">
              <c16:uniqueId val="{00000001-23DC-40C6-B8D0-657E55A7FC29}"/>
            </c:ext>
          </c:extLst>
        </c:ser>
        <c:dLbls>
          <c:showLegendKey val="0"/>
          <c:showVal val="0"/>
          <c:showCatName val="0"/>
          <c:showSerName val="0"/>
          <c:showPercent val="0"/>
          <c:showBubbleSize val="0"/>
        </c:dLbls>
        <c:marker val="1"/>
        <c:smooth val="0"/>
        <c:axId val="1162603016"/>
        <c:axId val="1162597616"/>
      </c:lineChart>
      <c:dateAx>
        <c:axId val="1866714488"/>
        <c:scaling>
          <c:orientation val="minMax"/>
        </c:scaling>
        <c:delete val="0"/>
        <c:axPos val="b"/>
        <c:numFmt formatCode="yy\-m"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151199"/>
        <c:crosses val="autoZero"/>
        <c:auto val="1"/>
        <c:lblOffset val="100"/>
        <c:baseTimeUnit val="months"/>
        <c:majorUnit val="4"/>
        <c:majorTimeUnit val="months"/>
      </c:dateAx>
      <c:valAx>
        <c:axId val="44151199"/>
        <c:scaling>
          <c:orientation val="minMax"/>
        </c:scaling>
        <c:delete val="0"/>
        <c:axPos val="l"/>
        <c:numFmt formatCode="0.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66714488"/>
        <c:crosses val="autoZero"/>
        <c:crossBetween val="between"/>
      </c:valAx>
      <c:valAx>
        <c:axId val="1162597616"/>
        <c:scaling>
          <c:orientation val="minMax"/>
        </c:scaling>
        <c:delete val="0"/>
        <c:axPos val="r"/>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62603016"/>
        <c:crosses val="max"/>
        <c:crossBetween val="between"/>
      </c:valAx>
      <c:dateAx>
        <c:axId val="1162603016"/>
        <c:scaling>
          <c:orientation val="minMax"/>
        </c:scaling>
        <c:delete val="1"/>
        <c:axPos val="b"/>
        <c:numFmt formatCode="m/yyyy" sourceLinked="1"/>
        <c:majorTickMark val="out"/>
        <c:minorTickMark val="none"/>
        <c:tickLblPos val="nextTo"/>
        <c:crossAx val="1162597616"/>
        <c:crosses val="autoZero"/>
        <c:auto val="1"/>
        <c:lblOffset val="100"/>
        <c:baseTimeUnit val="months"/>
        <c:majorUnit val="1"/>
        <c:minorUnit val="1"/>
      </c:date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1" dirty="0">
                <a:solidFill>
                  <a:srgbClr val="581D7E"/>
                </a:solidFill>
              </a:rPr>
              <a:t>China Import and Global Trade Growth (% YoY)</a:t>
            </a:r>
          </a:p>
        </c:rich>
      </c:tx>
      <c:layout>
        <c:manualLayout>
          <c:xMode val="edge"/>
          <c:yMode val="edge"/>
          <c:x val="0.37032733213035873"/>
          <c:y val="1.3888888888888888E-2"/>
        </c:manualLayout>
      </c:layout>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2848930993000878E-2"/>
          <c:y val="0.16682560513269173"/>
          <c:w val="0.90957670330271212"/>
          <c:h val="0.62420257363662879"/>
        </c:manualLayout>
      </c:layout>
      <c:lineChart>
        <c:grouping val="standard"/>
        <c:varyColors val="0"/>
        <c:ser>
          <c:idx val="0"/>
          <c:order val="0"/>
          <c:tx>
            <c:strRef>
              <c:f>'My Series'!$K$13</c:f>
              <c:strCache>
                <c:ptCount val="1"/>
                <c:pt idx="0">
                  <c:v>CN: Total Import</c:v>
                </c:pt>
              </c:strCache>
            </c:strRef>
          </c:tx>
          <c:spPr>
            <a:ln w="28575" cap="rnd">
              <a:solidFill>
                <a:srgbClr val="CCC0DA"/>
              </a:solidFill>
              <a:prstDash val="dash"/>
              <a:round/>
            </a:ln>
            <a:effectLst/>
          </c:spPr>
          <c:marker>
            <c:symbol val="none"/>
          </c:marker>
          <c:cat>
            <c:strRef>
              <c:f>'My Series'!$J$14:$J$36</c:f>
              <c:strCache>
                <c:ptCount val="23"/>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strCache>
            </c:strRef>
          </c:cat>
          <c:val>
            <c:numRef>
              <c:f>'My Series'!$K$14:$K$36</c:f>
              <c:numCache>
                <c:formatCode>0.0000</c:formatCode>
                <c:ptCount val="23"/>
                <c:pt idx="0">
                  <c:v>8.2052785663197199</c:v>
                </c:pt>
                <c:pt idx="1">
                  <c:v>21.239977172792933</c:v>
                </c:pt>
                <c:pt idx="2">
                  <c:v>39.888521281531183</c:v>
                </c:pt>
                <c:pt idx="3">
                  <c:v>35.758844817777998</c:v>
                </c:pt>
                <c:pt idx="4">
                  <c:v>17.725872973700675</c:v>
                </c:pt>
                <c:pt idx="5">
                  <c:v>19.928902702424338</c:v>
                </c:pt>
                <c:pt idx="6">
                  <c:v>20.770980440693762</c:v>
                </c:pt>
                <c:pt idx="7">
                  <c:v>18.361402378639298</c:v>
                </c:pt>
                <c:pt idx="8">
                  <c:v>-11.304666448138306</c:v>
                </c:pt>
                <c:pt idx="9">
                  <c:v>38.850433713014127</c:v>
                </c:pt>
                <c:pt idx="10">
                  <c:v>24.929785754029425</c:v>
                </c:pt>
                <c:pt idx="11">
                  <c:v>4.3606065241668261</c:v>
                </c:pt>
                <c:pt idx="12">
                  <c:v>7.2615924729707757</c:v>
                </c:pt>
                <c:pt idx="13">
                  <c:v>0.70758571112024526</c:v>
                </c:pt>
                <c:pt idx="14">
                  <c:v>-14.381249124002977</c:v>
                </c:pt>
                <c:pt idx="15">
                  <c:v>-5.4335260632643951</c:v>
                </c:pt>
                <c:pt idx="16">
                  <c:v>15.909405858280351</c:v>
                </c:pt>
                <c:pt idx="17">
                  <c:v>15.784361470078309</c:v>
                </c:pt>
                <c:pt idx="18">
                  <c:v>-3.0089171873949709</c:v>
                </c:pt>
                <c:pt idx="19">
                  <c:v>-0.42702665902041304</c:v>
                </c:pt>
                <c:pt idx="20">
                  <c:v>30.034314884152082</c:v>
                </c:pt>
                <c:pt idx="21">
                  <c:v>1.3692936505069326</c:v>
                </c:pt>
                <c:pt idx="22" formatCode="0.0">
                  <c:v>-5.5956852687434662</c:v>
                </c:pt>
              </c:numCache>
            </c:numRef>
          </c:val>
          <c:smooth val="0"/>
          <c:extLst>
            <c:ext xmlns:c16="http://schemas.microsoft.com/office/drawing/2014/chart" uri="{C3380CC4-5D6E-409C-BE32-E72D297353CC}">
              <c16:uniqueId val="{00000000-EBEB-42A2-8493-213FD42DD2D3}"/>
            </c:ext>
          </c:extLst>
        </c:ser>
        <c:ser>
          <c:idx val="1"/>
          <c:order val="1"/>
          <c:tx>
            <c:strRef>
              <c:f>'My Series'!$L$13</c:f>
              <c:strCache>
                <c:ptCount val="1"/>
                <c:pt idx="0">
                  <c:v>CN: Import from EU</c:v>
                </c:pt>
              </c:strCache>
            </c:strRef>
          </c:tx>
          <c:spPr>
            <a:ln w="28575" cap="rnd">
              <a:solidFill>
                <a:srgbClr val="581D7E"/>
              </a:solidFill>
              <a:round/>
            </a:ln>
            <a:effectLst/>
          </c:spPr>
          <c:marker>
            <c:symbol val="none"/>
          </c:marker>
          <c:cat>
            <c:strRef>
              <c:f>'My Series'!$J$14:$J$36</c:f>
              <c:strCache>
                <c:ptCount val="23"/>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strCache>
            </c:strRef>
          </c:cat>
          <c:val>
            <c:numRef>
              <c:f>'My Series'!$L$14:$L$36</c:f>
              <c:numCache>
                <c:formatCode>0.0000</c:formatCode>
                <c:ptCount val="23"/>
                <c:pt idx="0">
                  <c:v>15.528784610241303</c:v>
                </c:pt>
                <c:pt idx="1">
                  <c:v>8.1762941335947232</c:v>
                </c:pt>
                <c:pt idx="2">
                  <c:v>37.787161584237964</c:v>
                </c:pt>
                <c:pt idx="3">
                  <c:v>30.231244711301798</c:v>
                </c:pt>
                <c:pt idx="4">
                  <c:v>6.3170058705283196</c:v>
                </c:pt>
                <c:pt idx="5">
                  <c:v>22.845892335721857</c:v>
                </c:pt>
                <c:pt idx="6">
                  <c:v>22.898204572611093</c:v>
                </c:pt>
                <c:pt idx="7">
                  <c:v>19.672481334376229</c:v>
                </c:pt>
                <c:pt idx="8">
                  <c:v>-3.7544781512813614</c:v>
                </c:pt>
                <c:pt idx="9">
                  <c:v>31.73435055720762</c:v>
                </c:pt>
                <c:pt idx="10">
                  <c:v>25.372487099523752</c:v>
                </c:pt>
                <c:pt idx="11">
                  <c:v>0.61290796206006348</c:v>
                </c:pt>
                <c:pt idx="12">
                  <c:v>3.5453040689971402</c:v>
                </c:pt>
                <c:pt idx="13">
                  <c:v>11.062196930714506</c:v>
                </c:pt>
                <c:pt idx="14">
                  <c:v>-14.326264798912618</c:v>
                </c:pt>
                <c:pt idx="15">
                  <c:v>-0.48957026217134114</c:v>
                </c:pt>
                <c:pt idx="16">
                  <c:v>17.688884566298952</c:v>
                </c:pt>
                <c:pt idx="17">
                  <c:v>11.554747330438403</c:v>
                </c:pt>
                <c:pt idx="18">
                  <c:v>1.0521619858014759</c:v>
                </c:pt>
                <c:pt idx="19">
                  <c:v>-6.267552002102704</c:v>
                </c:pt>
                <c:pt idx="20">
                  <c:v>19.613050849380869</c:v>
                </c:pt>
                <c:pt idx="21">
                  <c:v>-7.8816506534563757</c:v>
                </c:pt>
                <c:pt idx="22" formatCode="0.0">
                  <c:v>-0.92003348073703251</c:v>
                </c:pt>
              </c:numCache>
            </c:numRef>
          </c:val>
          <c:smooth val="0"/>
          <c:extLst>
            <c:ext xmlns:c16="http://schemas.microsoft.com/office/drawing/2014/chart" uri="{C3380CC4-5D6E-409C-BE32-E72D297353CC}">
              <c16:uniqueId val="{00000001-EBEB-42A2-8493-213FD42DD2D3}"/>
            </c:ext>
          </c:extLst>
        </c:ser>
        <c:ser>
          <c:idx val="2"/>
          <c:order val="2"/>
          <c:tx>
            <c:strRef>
              <c:f>'My Series'!$M$13</c:f>
              <c:strCache>
                <c:ptCount val="1"/>
                <c:pt idx="0">
                  <c:v>CN: Import from Germany</c:v>
                </c:pt>
              </c:strCache>
            </c:strRef>
          </c:tx>
          <c:spPr>
            <a:ln w="28575" cap="rnd">
              <a:solidFill>
                <a:srgbClr val="969696"/>
              </a:solidFill>
              <a:prstDash val="dash"/>
              <a:round/>
            </a:ln>
            <a:effectLst/>
          </c:spPr>
          <c:marker>
            <c:symbol val="none"/>
          </c:marker>
          <c:cat>
            <c:strRef>
              <c:f>'My Series'!$J$14:$J$36</c:f>
              <c:strCache>
                <c:ptCount val="23"/>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strCache>
            </c:strRef>
          </c:cat>
          <c:val>
            <c:numRef>
              <c:f>'My Series'!$M$14:$M$36</c:f>
              <c:numCache>
                <c:formatCode>0.0000</c:formatCode>
                <c:ptCount val="23"/>
                <c:pt idx="0">
                  <c:v>31.537550179683961</c:v>
                </c:pt>
                <c:pt idx="1">
                  <c:v>20.000167946774013</c:v>
                </c:pt>
                <c:pt idx="2">
                  <c:v>48.424256810703781</c:v>
                </c:pt>
                <c:pt idx="3">
                  <c:v>23.643931695421401</c:v>
                </c:pt>
                <c:pt idx="4">
                  <c:v>1.6888306492458582</c:v>
                </c:pt>
                <c:pt idx="5">
                  <c:v>23.539939418776029</c:v>
                </c:pt>
                <c:pt idx="6">
                  <c:v>19.885904427406004</c:v>
                </c:pt>
                <c:pt idx="7">
                  <c:v>23.093124374116812</c:v>
                </c:pt>
                <c:pt idx="8">
                  <c:v>8.9087807740639846E-3</c:v>
                </c:pt>
                <c:pt idx="9">
                  <c:v>33.040958445768865</c:v>
                </c:pt>
                <c:pt idx="10">
                  <c:v>24.705159862043047</c:v>
                </c:pt>
                <c:pt idx="11">
                  <c:v>-0.78834360659094216</c:v>
                </c:pt>
                <c:pt idx="12">
                  <c:v>2.3810247109464626</c:v>
                </c:pt>
                <c:pt idx="13">
                  <c:v>11.487258062700036</c:v>
                </c:pt>
                <c:pt idx="14">
                  <c:v>-16.520180174144571</c:v>
                </c:pt>
                <c:pt idx="15">
                  <c:v>-1.5077689634882745</c:v>
                </c:pt>
                <c:pt idx="16">
                  <c:v>12.263200062209648</c:v>
                </c:pt>
                <c:pt idx="17">
                  <c:v>9.5331085740290433</c:v>
                </c:pt>
                <c:pt idx="18">
                  <c:v>-1.1076457676743985</c:v>
                </c:pt>
                <c:pt idx="19">
                  <c:v>0.23003562205128958</c:v>
                </c:pt>
                <c:pt idx="20">
                  <c:v>14.000879897688208</c:v>
                </c:pt>
                <c:pt idx="21">
                  <c:v>-7.1625640765876284</c:v>
                </c:pt>
                <c:pt idx="22" formatCode="0.0">
                  <c:v>-4.4121642758219792</c:v>
                </c:pt>
              </c:numCache>
            </c:numRef>
          </c:val>
          <c:smooth val="0"/>
          <c:extLst>
            <c:ext xmlns:c16="http://schemas.microsoft.com/office/drawing/2014/chart" uri="{C3380CC4-5D6E-409C-BE32-E72D297353CC}">
              <c16:uniqueId val="{00000002-EBEB-42A2-8493-213FD42DD2D3}"/>
            </c:ext>
          </c:extLst>
        </c:ser>
        <c:dLbls>
          <c:showLegendKey val="0"/>
          <c:showVal val="0"/>
          <c:showCatName val="0"/>
          <c:showSerName val="0"/>
          <c:showPercent val="0"/>
          <c:showBubbleSize val="0"/>
        </c:dLbls>
        <c:marker val="1"/>
        <c:smooth val="0"/>
        <c:axId val="173877967"/>
        <c:axId val="173873703"/>
      </c:lineChart>
      <c:lineChart>
        <c:grouping val="standard"/>
        <c:varyColors val="0"/>
        <c:ser>
          <c:idx val="3"/>
          <c:order val="3"/>
          <c:tx>
            <c:strRef>
              <c:f>'My Series'!$N$13</c:f>
              <c:strCache>
                <c:ptCount val="1"/>
                <c:pt idx="0">
                  <c:v>Global Trade</c:v>
                </c:pt>
              </c:strCache>
            </c:strRef>
          </c:tx>
          <c:spPr>
            <a:ln w="28575" cap="rnd">
              <a:solidFill>
                <a:srgbClr val="31879C"/>
              </a:solidFill>
              <a:prstDash val="dash"/>
              <a:round/>
            </a:ln>
            <a:effectLst/>
          </c:spPr>
          <c:marker>
            <c:symbol val="none"/>
          </c:marker>
          <c:cat>
            <c:strRef>
              <c:f>'My Series'!$J$14:$J$36</c:f>
              <c:strCache>
                <c:ptCount val="23"/>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strCache>
            </c:strRef>
          </c:cat>
          <c:val>
            <c:numRef>
              <c:f>'My Series'!$N$14:$N$36</c:f>
              <c:numCache>
                <c:formatCode>0.0000</c:formatCode>
                <c:ptCount val="23"/>
                <c:pt idx="0">
                  <c:v>-3.8020423751123076</c:v>
                </c:pt>
                <c:pt idx="1">
                  <c:v>4.3945809483260945</c:v>
                </c:pt>
                <c:pt idx="2">
                  <c:v>16.756166105201899</c:v>
                </c:pt>
                <c:pt idx="3">
                  <c:v>21.703111912632195</c:v>
                </c:pt>
                <c:pt idx="4">
                  <c:v>13.904861778889227</c:v>
                </c:pt>
                <c:pt idx="5">
                  <c:v>15.053376162302428</c:v>
                </c:pt>
                <c:pt idx="6">
                  <c:v>15.510850362563062</c:v>
                </c:pt>
                <c:pt idx="7">
                  <c:v>15.423427531043473</c:v>
                </c:pt>
                <c:pt idx="8">
                  <c:v>-22.610178455200497</c:v>
                </c:pt>
                <c:pt idx="9">
                  <c:v>21.597867779716466</c:v>
                </c:pt>
                <c:pt idx="10">
                  <c:v>19.630100472401807</c:v>
                </c:pt>
                <c:pt idx="11">
                  <c:v>1.0768499424041522</c:v>
                </c:pt>
                <c:pt idx="12">
                  <c:v>2.037825480129257</c:v>
                </c:pt>
                <c:pt idx="13">
                  <c:v>0.36046822032641046</c:v>
                </c:pt>
                <c:pt idx="14">
                  <c:v>-12.541933700185723</c:v>
                </c:pt>
                <c:pt idx="15">
                  <c:v>-3.1510662108959764</c:v>
                </c:pt>
                <c:pt idx="16">
                  <c:v>10.778803057055029</c:v>
                </c:pt>
                <c:pt idx="17">
                  <c:v>10.220260301342179</c:v>
                </c:pt>
                <c:pt idx="18">
                  <c:v>-2.5782719406747105</c:v>
                </c:pt>
                <c:pt idx="19">
                  <c:v>-7.3612091042634944</c:v>
                </c:pt>
                <c:pt idx="20">
                  <c:v>26.553157923267406</c:v>
                </c:pt>
                <c:pt idx="21">
                  <c:v>12.368992286749261</c:v>
                </c:pt>
                <c:pt idx="22" formatCode="0.0">
                  <c:v>-5.925644437261937</c:v>
                </c:pt>
              </c:numCache>
            </c:numRef>
          </c:val>
          <c:smooth val="0"/>
          <c:extLst>
            <c:ext xmlns:c16="http://schemas.microsoft.com/office/drawing/2014/chart" uri="{C3380CC4-5D6E-409C-BE32-E72D297353CC}">
              <c16:uniqueId val="{00000003-EBEB-42A2-8493-213FD42DD2D3}"/>
            </c:ext>
          </c:extLst>
        </c:ser>
        <c:dLbls>
          <c:showLegendKey val="0"/>
          <c:showVal val="0"/>
          <c:showCatName val="0"/>
          <c:showSerName val="0"/>
          <c:showPercent val="0"/>
          <c:showBubbleSize val="0"/>
        </c:dLbls>
        <c:marker val="1"/>
        <c:smooth val="0"/>
        <c:axId val="274291951"/>
        <c:axId val="274290871"/>
      </c:lineChart>
      <c:catAx>
        <c:axId val="173877967"/>
        <c:scaling>
          <c:orientation val="minMax"/>
        </c:scaling>
        <c:delete val="0"/>
        <c:axPos val="b"/>
        <c:numFmt formatCode="General" sourceLinked="1"/>
        <c:majorTickMark val="out"/>
        <c:minorTickMark val="none"/>
        <c:tickLblPos val="low"/>
        <c:spPr>
          <a:noFill/>
          <a:ln w="9525" cap="flat" cmpd="sng" algn="ctr">
            <a:solidFill>
              <a:srgbClr val="969696"/>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873703"/>
        <c:crosses val="autoZero"/>
        <c:auto val="1"/>
        <c:lblAlgn val="ctr"/>
        <c:lblOffset val="100"/>
        <c:tickLblSkip val="1"/>
        <c:tickMarkSkip val="3"/>
        <c:noMultiLvlLbl val="0"/>
      </c:catAx>
      <c:valAx>
        <c:axId val="173873703"/>
        <c:scaling>
          <c:orientation val="minMax"/>
          <c:max val="50"/>
          <c:min val="-20"/>
        </c:scaling>
        <c:delete val="0"/>
        <c:axPos val="l"/>
        <c:numFmt formatCode="0" sourceLinked="0"/>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877967"/>
        <c:crosses val="autoZero"/>
        <c:crossBetween val="between"/>
      </c:valAx>
      <c:valAx>
        <c:axId val="274290871"/>
        <c:scaling>
          <c:orientation val="minMax"/>
          <c:max val="50"/>
          <c:min val="-20"/>
        </c:scaling>
        <c:delete val="0"/>
        <c:axPos val="r"/>
        <c:numFmt formatCode="0" sourceLinked="0"/>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4291951"/>
        <c:crosses val="max"/>
        <c:crossBetween val="between"/>
      </c:valAx>
      <c:catAx>
        <c:axId val="274291951"/>
        <c:scaling>
          <c:orientation val="minMax"/>
        </c:scaling>
        <c:delete val="1"/>
        <c:axPos val="b"/>
        <c:numFmt formatCode="General" sourceLinked="1"/>
        <c:majorTickMark val="out"/>
        <c:minorTickMark val="none"/>
        <c:tickLblPos val="nextTo"/>
        <c:crossAx val="274290871"/>
        <c:crosses val="autoZero"/>
        <c:auto val="1"/>
        <c:lblAlgn val="ctr"/>
        <c:lblOffset val="100"/>
        <c:noMultiLvlLbl val="0"/>
      </c:catAx>
      <c:spPr>
        <a:noFill/>
        <a:ln>
          <a:noFill/>
        </a:ln>
        <a:effectLst/>
      </c:spPr>
    </c:plotArea>
    <c:legend>
      <c:legendPos val="t"/>
      <c:layout>
        <c:manualLayout>
          <c:xMode val="edge"/>
          <c:yMode val="edge"/>
          <c:x val="0.19261852034120733"/>
          <c:y val="0.11203703703703703"/>
          <c:w val="0.61823511318897639"/>
          <c:h val="4.9730606590842809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c:spPr>
  <c:txPr>
    <a:bodyPr/>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581D74"/>
                </a:solidFill>
                <a:latin typeface="Arial" panose="020B0604020202020204" pitchFamily="34" charset="0"/>
                <a:cs typeface="Arial" panose="020B0604020202020204" pitchFamily="34" charset="0"/>
              </a:rPr>
              <a:t>China's real effective exchange rate (BIS)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72053205982914E-2"/>
          <c:y val="0.16571097730430756"/>
          <c:w val="0.8684616956235881"/>
          <c:h val="0.65529147546872468"/>
        </c:manualLayout>
      </c:layout>
      <c:lineChart>
        <c:grouping val="standard"/>
        <c:varyColors val="0"/>
        <c:ser>
          <c:idx val="0"/>
          <c:order val="0"/>
          <c:spPr>
            <a:ln w="28575" cap="rnd">
              <a:solidFill>
                <a:srgbClr val="581D74"/>
              </a:solidFill>
              <a:round/>
            </a:ln>
            <a:effectLst/>
          </c:spPr>
          <c:marker>
            <c:symbol val="none"/>
          </c:marker>
          <c:cat>
            <c:numRef>
              <c:f>Real!$A$306:$A$364</c:f>
              <c:numCache>
                <c:formatCode>mm\-yyyy</c:formatCode>
                <c:ptCount val="59"/>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45200</c:v>
                </c:pt>
                <c:pt idx="58">
                  <c:v>45231</c:v>
                </c:pt>
              </c:numCache>
            </c:numRef>
          </c:cat>
          <c:val>
            <c:numRef>
              <c:f>Real!$L$306:$L$365</c:f>
              <c:numCache>
                <c:formatCode>General</c:formatCode>
                <c:ptCount val="60"/>
                <c:pt idx="0">
                  <c:v>97.93</c:v>
                </c:pt>
                <c:pt idx="1">
                  <c:v>99.88</c:v>
                </c:pt>
                <c:pt idx="2">
                  <c:v>99.75</c:v>
                </c:pt>
                <c:pt idx="3">
                  <c:v>99.45</c:v>
                </c:pt>
                <c:pt idx="4">
                  <c:v>98</c:v>
                </c:pt>
                <c:pt idx="5">
                  <c:v>96.57</c:v>
                </c:pt>
                <c:pt idx="6">
                  <c:v>97.19</c:v>
                </c:pt>
                <c:pt idx="7">
                  <c:v>96.12</c:v>
                </c:pt>
                <c:pt idx="8">
                  <c:v>96.25</c:v>
                </c:pt>
                <c:pt idx="9">
                  <c:v>96.95</c:v>
                </c:pt>
                <c:pt idx="10">
                  <c:v>98.34</c:v>
                </c:pt>
                <c:pt idx="11">
                  <c:v>98.02</c:v>
                </c:pt>
                <c:pt idx="12">
                  <c:v>100.06</c:v>
                </c:pt>
                <c:pt idx="13">
                  <c:v>101.4</c:v>
                </c:pt>
                <c:pt idx="14">
                  <c:v>101.23</c:v>
                </c:pt>
                <c:pt idx="15">
                  <c:v>100.88</c:v>
                </c:pt>
                <c:pt idx="16">
                  <c:v>99.13</c:v>
                </c:pt>
                <c:pt idx="17">
                  <c:v>97.4</c:v>
                </c:pt>
                <c:pt idx="18">
                  <c:v>98.18</c:v>
                </c:pt>
                <c:pt idx="19">
                  <c:v>98.41</c:v>
                </c:pt>
                <c:pt idx="20">
                  <c:v>100.13</c:v>
                </c:pt>
                <c:pt idx="21">
                  <c:v>100.79</c:v>
                </c:pt>
                <c:pt idx="22">
                  <c:v>101.17</c:v>
                </c:pt>
                <c:pt idx="23">
                  <c:v>101.23</c:v>
                </c:pt>
                <c:pt idx="24">
                  <c:v>102.28</c:v>
                </c:pt>
                <c:pt idx="25">
                  <c:v>103.83</c:v>
                </c:pt>
                <c:pt idx="26">
                  <c:v>103.23</c:v>
                </c:pt>
                <c:pt idx="27">
                  <c:v>101.95</c:v>
                </c:pt>
                <c:pt idx="28">
                  <c:v>101.76</c:v>
                </c:pt>
                <c:pt idx="29">
                  <c:v>101.67</c:v>
                </c:pt>
                <c:pt idx="30">
                  <c:v>102.39</c:v>
                </c:pt>
                <c:pt idx="31">
                  <c:v>102.41</c:v>
                </c:pt>
                <c:pt idx="32">
                  <c:v>102.44</c:v>
                </c:pt>
                <c:pt idx="33">
                  <c:v>103.98</c:v>
                </c:pt>
                <c:pt idx="34">
                  <c:v>105.03</c:v>
                </c:pt>
                <c:pt idx="35">
                  <c:v>105.75</c:v>
                </c:pt>
                <c:pt idx="36">
                  <c:v>105.08</c:v>
                </c:pt>
                <c:pt idx="37">
                  <c:v>105.88</c:v>
                </c:pt>
                <c:pt idx="38">
                  <c:v>106.39</c:v>
                </c:pt>
                <c:pt idx="39">
                  <c:v>105.21</c:v>
                </c:pt>
                <c:pt idx="40">
                  <c:v>101.27</c:v>
                </c:pt>
                <c:pt idx="41">
                  <c:v>101.42</c:v>
                </c:pt>
                <c:pt idx="42">
                  <c:v>103.4</c:v>
                </c:pt>
                <c:pt idx="43">
                  <c:v>101.86</c:v>
                </c:pt>
                <c:pt idx="44">
                  <c:v>101.09</c:v>
                </c:pt>
                <c:pt idx="45">
                  <c:v>99.39</c:v>
                </c:pt>
                <c:pt idx="46">
                  <c:v>96.84</c:v>
                </c:pt>
                <c:pt idx="47">
                  <c:v>97.39</c:v>
                </c:pt>
                <c:pt idx="48">
                  <c:v>98.07</c:v>
                </c:pt>
                <c:pt idx="49">
                  <c:v>98.02</c:v>
                </c:pt>
                <c:pt idx="50">
                  <c:v>96.86</c:v>
                </c:pt>
                <c:pt idx="51">
                  <c:v>95.27</c:v>
                </c:pt>
                <c:pt idx="52">
                  <c:v>93.98</c:v>
                </c:pt>
                <c:pt idx="53">
                  <c:v>91.88</c:v>
                </c:pt>
                <c:pt idx="54">
                  <c:v>91.15</c:v>
                </c:pt>
                <c:pt idx="55">
                  <c:v>91.61</c:v>
                </c:pt>
                <c:pt idx="56">
                  <c:v>92.13</c:v>
                </c:pt>
                <c:pt idx="57">
                  <c:v>92.41</c:v>
                </c:pt>
                <c:pt idx="58">
                  <c:v>91.61</c:v>
                </c:pt>
                <c:pt idx="59">
                  <c:v>92</c:v>
                </c:pt>
              </c:numCache>
            </c:numRef>
          </c:val>
          <c:smooth val="0"/>
          <c:extLst>
            <c:ext xmlns:c16="http://schemas.microsoft.com/office/drawing/2014/chart" uri="{C3380CC4-5D6E-409C-BE32-E72D297353CC}">
              <c16:uniqueId val="{00000000-C6EA-484F-9FE7-F9C35EBFF994}"/>
            </c:ext>
          </c:extLst>
        </c:ser>
        <c:dLbls>
          <c:showLegendKey val="0"/>
          <c:showVal val="0"/>
          <c:showCatName val="0"/>
          <c:showSerName val="0"/>
          <c:showPercent val="0"/>
          <c:showBubbleSize val="0"/>
        </c:dLbls>
        <c:marker val="1"/>
        <c:smooth val="0"/>
        <c:axId val="72127343"/>
        <c:axId val="72125543"/>
      </c:lineChart>
      <c:lineChart>
        <c:grouping val="standard"/>
        <c:varyColors val="0"/>
        <c:dLbls>
          <c:showLegendKey val="0"/>
          <c:showVal val="0"/>
          <c:showCatName val="0"/>
          <c:showSerName val="0"/>
          <c:showPercent val="0"/>
          <c:showBubbleSize val="0"/>
        </c:dLbls>
        <c:marker val="1"/>
        <c:smooth val="0"/>
        <c:axId val="309235408"/>
        <c:axId val="309241888"/>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numRef>
                    <c:extLst>
                      <c:ext uri="{02D57815-91ED-43cb-92C2-25804820EDAC}">
                        <c15:formulaRef>
                          <c15:sqref>Real!$A$306:$A$361</c15:sqref>
                        </c15:formulaRef>
                      </c:ext>
                    </c:extLst>
                    <c:numCache>
                      <c:formatCode>mm\-yyyy</c:formatCode>
                      <c:ptCount val="56"/>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numCache>
                  </c:numRef>
                </c:cat>
                <c:val>
                  <c:numRef>
                    <c:extLst>
                      <c:ext uri="{02D57815-91ED-43cb-92C2-25804820EDAC}">
                        <c15:formulaRef>
                          <c15:sqref>Real!$M$306:$M$361</c15:sqref>
                        </c15:formulaRef>
                      </c:ext>
                    </c:extLst>
                    <c:numCache>
                      <c:formatCode>General</c:formatCode>
                      <c:ptCount val="56"/>
                      <c:pt idx="0">
                        <c:v>96.1</c:v>
                      </c:pt>
                      <c:pt idx="1">
                        <c:v>96.33</c:v>
                      </c:pt>
                      <c:pt idx="2">
                        <c:v>95.61</c:v>
                      </c:pt>
                      <c:pt idx="3">
                        <c:v>96.34</c:v>
                      </c:pt>
                      <c:pt idx="4">
                        <c:v>96.08</c:v>
                      </c:pt>
                      <c:pt idx="5">
                        <c:v>95.98</c:v>
                      </c:pt>
                      <c:pt idx="6">
                        <c:v>96.25</c:v>
                      </c:pt>
                      <c:pt idx="7">
                        <c:v>96.27</c:v>
                      </c:pt>
                      <c:pt idx="8">
                        <c:v>97.39</c:v>
                      </c:pt>
                      <c:pt idx="9">
                        <c:v>98.01</c:v>
                      </c:pt>
                      <c:pt idx="10">
                        <c:v>97.71</c:v>
                      </c:pt>
                      <c:pt idx="11">
                        <c:v>98.17</c:v>
                      </c:pt>
                      <c:pt idx="12">
                        <c:v>98.63</c:v>
                      </c:pt>
                      <c:pt idx="13">
                        <c:v>97.82</c:v>
                      </c:pt>
                      <c:pt idx="14">
                        <c:v>98.77</c:v>
                      </c:pt>
                      <c:pt idx="15">
                        <c:v>100.27</c:v>
                      </c:pt>
                      <c:pt idx="16">
                        <c:v>100.74</c:v>
                      </c:pt>
                      <c:pt idx="17">
                        <c:v>101.2</c:v>
                      </c:pt>
                      <c:pt idx="18">
                        <c:v>100.98</c:v>
                      </c:pt>
                      <c:pt idx="19">
                        <c:v>99.9</c:v>
                      </c:pt>
                      <c:pt idx="20">
                        <c:v>99.64</c:v>
                      </c:pt>
                      <c:pt idx="21">
                        <c:v>101.19</c:v>
                      </c:pt>
                      <c:pt idx="22">
                        <c:v>100.63</c:v>
                      </c:pt>
                      <c:pt idx="23">
                        <c:v>100.23</c:v>
                      </c:pt>
                      <c:pt idx="24">
                        <c:v>100.39</c:v>
                      </c:pt>
                      <c:pt idx="25">
                        <c:v>100.78</c:v>
                      </c:pt>
                      <c:pt idx="26">
                        <c:v>100.3</c:v>
                      </c:pt>
                      <c:pt idx="27">
                        <c:v>101.07</c:v>
                      </c:pt>
                      <c:pt idx="28">
                        <c:v>101.52</c:v>
                      </c:pt>
                      <c:pt idx="29">
                        <c:v>102.26</c:v>
                      </c:pt>
                      <c:pt idx="30">
                        <c:v>102.43</c:v>
                      </c:pt>
                      <c:pt idx="31">
                        <c:v>103.47</c:v>
                      </c:pt>
                      <c:pt idx="32">
                        <c:v>103.77</c:v>
                      </c:pt>
                      <c:pt idx="33">
                        <c:v>103.28</c:v>
                      </c:pt>
                      <c:pt idx="34">
                        <c:v>103.85</c:v>
                      </c:pt>
                      <c:pt idx="35">
                        <c:v>103.92</c:v>
                      </c:pt>
                      <c:pt idx="36">
                        <c:v>104.43</c:v>
                      </c:pt>
                      <c:pt idx="37">
                        <c:v>102.63</c:v>
                      </c:pt>
                      <c:pt idx="38">
                        <c:v>101.47</c:v>
                      </c:pt>
                      <c:pt idx="39">
                        <c:v>100.93</c:v>
                      </c:pt>
                      <c:pt idx="40">
                        <c:v>101.47</c:v>
                      </c:pt>
                      <c:pt idx="41">
                        <c:v>101.95</c:v>
                      </c:pt>
                      <c:pt idx="42">
                        <c:v>102.1</c:v>
                      </c:pt>
                      <c:pt idx="43">
                        <c:v>101.29</c:v>
                      </c:pt>
                      <c:pt idx="44">
                        <c:v>100.09</c:v>
                      </c:pt>
                      <c:pt idx="45">
                        <c:v>99.74</c:v>
                      </c:pt>
                      <c:pt idx="46">
                        <c:v>99.44</c:v>
                      </c:pt>
                      <c:pt idx="47">
                        <c:v>99.16</c:v>
                      </c:pt>
                      <c:pt idx="48">
                        <c:v>98.45</c:v>
                      </c:pt>
                      <c:pt idx="49">
                        <c:v>98.86</c:v>
                      </c:pt>
                      <c:pt idx="50">
                        <c:v>98.69</c:v>
                      </c:pt>
                      <c:pt idx="51">
                        <c:v>98.84</c:v>
                      </c:pt>
                      <c:pt idx="52">
                        <c:v>99.25</c:v>
                      </c:pt>
                      <c:pt idx="53">
                        <c:v>100.11</c:v>
                      </c:pt>
                      <c:pt idx="54">
                        <c:v>98.45</c:v>
                      </c:pt>
                      <c:pt idx="55">
                        <c:v>97.95</c:v>
                      </c:pt>
                    </c:numCache>
                  </c:numRef>
                </c:val>
                <c:smooth val="0"/>
                <c:extLst>
                  <c:ext xmlns:c16="http://schemas.microsoft.com/office/drawing/2014/chart" uri="{C3380CC4-5D6E-409C-BE32-E72D297353CC}">
                    <c16:uniqueId val="{00000001-C6EA-484F-9FE7-F9C35EBFF994}"/>
                  </c:ext>
                </c:extLst>
              </c15:ser>
            </c15:filteredLineSeries>
          </c:ext>
        </c:extLst>
      </c:lineChart>
      <c:dateAx>
        <c:axId val="72127343"/>
        <c:scaling>
          <c:orientation val="minMax"/>
        </c:scaling>
        <c:delete val="0"/>
        <c:axPos val="b"/>
        <c:numFmt formatCode="yyyy" sourceLinked="0"/>
        <c:majorTickMark val="out"/>
        <c:minorTickMark val="none"/>
        <c:tickLblPos val="nextTo"/>
        <c:spPr>
          <a:noFill/>
          <a:ln w="9525" cap="flat" cmpd="sng" algn="ctr">
            <a:solidFill>
              <a:srgbClr val="96969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125543"/>
        <c:crosses val="autoZero"/>
        <c:auto val="1"/>
        <c:lblOffset val="100"/>
        <c:baseTimeUnit val="months"/>
        <c:majorUnit val="12"/>
        <c:majorTimeUnit val="months"/>
      </c:dateAx>
      <c:valAx>
        <c:axId val="72125543"/>
        <c:scaling>
          <c:orientation val="minMax"/>
        </c:scaling>
        <c:delete val="0"/>
        <c:axPos val="l"/>
        <c:numFmt formatCode="General" sourceLinked="1"/>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127343"/>
        <c:crosses val="autoZero"/>
        <c:crossBetween val="between"/>
      </c:valAx>
      <c:valAx>
        <c:axId val="309241888"/>
        <c:scaling>
          <c:orientation val="minMax"/>
          <c:max val="110"/>
          <c:min val="80"/>
        </c:scaling>
        <c:delete val="0"/>
        <c:axPos val="r"/>
        <c:numFmt formatCode="General" sourceLinked="1"/>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9235408"/>
        <c:crosses val="max"/>
        <c:crossBetween val="between"/>
      </c:valAx>
      <c:catAx>
        <c:axId val="309235408"/>
        <c:scaling>
          <c:orientation val="minMax"/>
        </c:scaling>
        <c:delete val="1"/>
        <c:axPos val="b"/>
        <c:numFmt formatCode="mm\-yyyy" sourceLinked="1"/>
        <c:majorTickMark val="out"/>
        <c:minorTickMark val="none"/>
        <c:tickLblPos val="nextTo"/>
        <c:crossAx val="3092418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581D74"/>
                </a:solidFill>
                <a:latin typeface="Arial" panose="020B0604020202020204" pitchFamily="34" charset="0"/>
                <a:cs typeface="Arial" panose="020B0604020202020204" pitchFamily="34" charset="0"/>
              </a:rPr>
              <a:t>China:</a:t>
            </a:r>
            <a:r>
              <a:rPr lang="en-US" sz="1600" b="1" baseline="0" dirty="0">
                <a:solidFill>
                  <a:srgbClr val="581D74"/>
                </a:solidFill>
                <a:latin typeface="Arial" panose="020B0604020202020204" pitchFamily="34" charset="0"/>
                <a:cs typeface="Arial" panose="020B0604020202020204" pitchFamily="34" charset="0"/>
              </a:rPr>
              <a:t> PPI and Export Price (% Y</a:t>
            </a:r>
            <a:r>
              <a:rPr lang="en-US" altLang="zh-CN" sz="1600" b="1" baseline="0" dirty="0">
                <a:solidFill>
                  <a:srgbClr val="581D74"/>
                </a:solidFill>
                <a:latin typeface="Arial" panose="020B0604020202020204" pitchFamily="34" charset="0"/>
                <a:cs typeface="Arial" panose="020B0604020202020204" pitchFamily="34" charset="0"/>
              </a:rPr>
              <a:t>oY)</a:t>
            </a:r>
            <a:endParaRPr lang="en-US" sz="1600" b="1" dirty="0">
              <a:solidFill>
                <a:srgbClr val="581D74"/>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130164285019921E-2"/>
          <c:y val="0.22206073199183432"/>
          <c:w val="0.86248711966559732"/>
          <c:h val="0.57331765820939062"/>
        </c:manualLayout>
      </c:layout>
      <c:lineChart>
        <c:grouping val="standard"/>
        <c:varyColors val="0"/>
        <c:ser>
          <c:idx val="0"/>
          <c:order val="0"/>
          <c:tx>
            <c:strRef>
              <c:f>summary!$T$8</c:f>
              <c:strCache>
                <c:ptCount val="1"/>
                <c:pt idx="0">
                  <c:v>PPI</c:v>
                </c:pt>
              </c:strCache>
            </c:strRef>
          </c:tx>
          <c:spPr>
            <a:ln w="28575" cap="rnd">
              <a:solidFill>
                <a:srgbClr val="581D74"/>
              </a:solidFill>
              <a:round/>
            </a:ln>
            <a:effectLst/>
          </c:spPr>
          <c:marker>
            <c:symbol val="none"/>
          </c:marker>
          <c:cat>
            <c:numRef>
              <c:f>summary!$S$9:$S$236</c:f>
              <c:numCache>
                <c:formatCode>m/yyyy</c:formatCode>
                <c:ptCount val="22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numCache>
            </c:numRef>
          </c:cat>
          <c:val>
            <c:numRef>
              <c:f>summary!$T$9:$T$236</c:f>
              <c:numCache>
                <c:formatCode>#,##0.0</c:formatCode>
                <c:ptCount val="228"/>
                <c:pt idx="0">
                  <c:v>5.7999999999999972</c:v>
                </c:pt>
                <c:pt idx="1">
                  <c:v>5.4000000000000057</c:v>
                </c:pt>
                <c:pt idx="2">
                  <c:v>5.5999999999999943</c:v>
                </c:pt>
                <c:pt idx="3">
                  <c:v>5.7999999999999972</c:v>
                </c:pt>
                <c:pt idx="4">
                  <c:v>5.9000000000000057</c:v>
                </c:pt>
                <c:pt idx="5">
                  <c:v>5.2000000000000028</c:v>
                </c:pt>
                <c:pt idx="6">
                  <c:v>5.2000000000000028</c:v>
                </c:pt>
                <c:pt idx="7">
                  <c:v>5.2999999999999972</c:v>
                </c:pt>
                <c:pt idx="8">
                  <c:v>4.5</c:v>
                </c:pt>
                <c:pt idx="9">
                  <c:v>4</c:v>
                </c:pt>
                <c:pt idx="10">
                  <c:v>3.2000000000000028</c:v>
                </c:pt>
                <c:pt idx="11">
                  <c:v>3.2199999999999989</c:v>
                </c:pt>
                <c:pt idx="12">
                  <c:v>3.0499999999999972</c:v>
                </c:pt>
                <c:pt idx="13">
                  <c:v>3.0100000000000051</c:v>
                </c:pt>
                <c:pt idx="14">
                  <c:v>2.4899999999999949</c:v>
                </c:pt>
                <c:pt idx="15">
                  <c:v>1.8700000000000045</c:v>
                </c:pt>
                <c:pt idx="16">
                  <c:v>2.4300000000000068</c:v>
                </c:pt>
                <c:pt idx="17">
                  <c:v>3.519999999999996</c:v>
                </c:pt>
                <c:pt idx="18">
                  <c:v>3.5799999999999983</c:v>
                </c:pt>
                <c:pt idx="19">
                  <c:v>3.4000000000000057</c:v>
                </c:pt>
                <c:pt idx="20">
                  <c:v>3.4500000000000028</c:v>
                </c:pt>
                <c:pt idx="21">
                  <c:v>2.9000000000000057</c:v>
                </c:pt>
                <c:pt idx="22">
                  <c:v>2.7800000000000011</c:v>
                </c:pt>
                <c:pt idx="23">
                  <c:v>3.0499999999999972</c:v>
                </c:pt>
                <c:pt idx="24">
                  <c:v>3.2999999999999972</c:v>
                </c:pt>
                <c:pt idx="25">
                  <c:v>2.5999999999999943</c:v>
                </c:pt>
                <c:pt idx="26">
                  <c:v>2.6500000000000057</c:v>
                </c:pt>
                <c:pt idx="27">
                  <c:v>2.8700000000000045</c:v>
                </c:pt>
                <c:pt idx="28">
                  <c:v>2.7600000000000051</c:v>
                </c:pt>
                <c:pt idx="29">
                  <c:v>2.4899999999999949</c:v>
                </c:pt>
                <c:pt idx="30">
                  <c:v>2.4000000000000057</c:v>
                </c:pt>
                <c:pt idx="31">
                  <c:v>2.5600000000000023</c:v>
                </c:pt>
                <c:pt idx="32">
                  <c:v>2.7099999999999937</c:v>
                </c:pt>
                <c:pt idx="33">
                  <c:v>3.2099999999999937</c:v>
                </c:pt>
                <c:pt idx="34">
                  <c:v>4.5499999999999972</c:v>
                </c:pt>
                <c:pt idx="35">
                  <c:v>5.4300000000000068</c:v>
                </c:pt>
                <c:pt idx="36">
                  <c:v>6.0699999999999932</c:v>
                </c:pt>
                <c:pt idx="37">
                  <c:v>6.6200000000000045</c:v>
                </c:pt>
                <c:pt idx="38">
                  <c:v>7.9500000000000028</c:v>
                </c:pt>
                <c:pt idx="39">
                  <c:v>8.1200000000000045</c:v>
                </c:pt>
                <c:pt idx="40">
                  <c:v>8.2199999999999989</c:v>
                </c:pt>
                <c:pt idx="41">
                  <c:v>8.8400000000000034</c:v>
                </c:pt>
                <c:pt idx="42">
                  <c:v>10.030000000000001</c:v>
                </c:pt>
                <c:pt idx="43">
                  <c:v>10.060000000000002</c:v>
                </c:pt>
                <c:pt idx="44">
                  <c:v>9.1299999999999955</c:v>
                </c:pt>
                <c:pt idx="45">
                  <c:v>6.5900000000000034</c:v>
                </c:pt>
                <c:pt idx="46">
                  <c:v>1.9899999999999949</c:v>
                </c:pt>
                <c:pt idx="47">
                  <c:v>-1.1400000000000006</c:v>
                </c:pt>
                <c:pt idx="48">
                  <c:v>-3.3499999999999943</c:v>
                </c:pt>
                <c:pt idx="49">
                  <c:v>-4.4699999999999989</c:v>
                </c:pt>
                <c:pt idx="50">
                  <c:v>-5.9899999999999949</c:v>
                </c:pt>
                <c:pt idx="51">
                  <c:v>-6.5999999999999943</c:v>
                </c:pt>
                <c:pt idx="52">
                  <c:v>-7.2000000000000028</c:v>
                </c:pt>
                <c:pt idx="53">
                  <c:v>-7.7999999999999972</c:v>
                </c:pt>
                <c:pt idx="54">
                  <c:v>-8.2199999999999989</c:v>
                </c:pt>
                <c:pt idx="55">
                  <c:v>-7.8599999999999994</c:v>
                </c:pt>
                <c:pt idx="56">
                  <c:v>-6.9899999999999949</c:v>
                </c:pt>
                <c:pt idx="57">
                  <c:v>-5.8499999999999943</c:v>
                </c:pt>
                <c:pt idx="58">
                  <c:v>-2.0799999999999983</c:v>
                </c:pt>
                <c:pt idx="59">
                  <c:v>1.7000000000000028</c:v>
                </c:pt>
                <c:pt idx="60">
                  <c:v>4.3199999999999932</c:v>
                </c:pt>
                <c:pt idx="61">
                  <c:v>5.3900000000000006</c:v>
                </c:pt>
                <c:pt idx="62">
                  <c:v>5.9099999999999966</c:v>
                </c:pt>
                <c:pt idx="63">
                  <c:v>6.8100000000000023</c:v>
                </c:pt>
                <c:pt idx="64">
                  <c:v>7.1299999999999955</c:v>
                </c:pt>
                <c:pt idx="65">
                  <c:v>6.4099999999999966</c:v>
                </c:pt>
                <c:pt idx="66">
                  <c:v>4.8400000000000034</c:v>
                </c:pt>
                <c:pt idx="67">
                  <c:v>4.3199999999999932</c:v>
                </c:pt>
                <c:pt idx="68">
                  <c:v>4.3299999999999983</c:v>
                </c:pt>
                <c:pt idx="69">
                  <c:v>5.0400000000000063</c:v>
                </c:pt>
                <c:pt idx="70">
                  <c:v>6.0600000000000023</c:v>
                </c:pt>
                <c:pt idx="71">
                  <c:v>5.9300000000000068</c:v>
                </c:pt>
                <c:pt idx="72">
                  <c:v>6.6436000000000064</c:v>
                </c:pt>
                <c:pt idx="73">
                  <c:v>7.232200000000006</c:v>
                </c:pt>
                <c:pt idx="74">
                  <c:v>7.308099999999996</c:v>
                </c:pt>
                <c:pt idx="75">
                  <c:v>6.820999999999998</c:v>
                </c:pt>
                <c:pt idx="76">
                  <c:v>6.7850999999999999</c:v>
                </c:pt>
                <c:pt idx="77">
                  <c:v>7.120900000000006</c:v>
                </c:pt>
                <c:pt idx="78">
                  <c:v>7.5417000000000058</c:v>
                </c:pt>
                <c:pt idx="79">
                  <c:v>7.2527999999999935</c:v>
                </c:pt>
                <c:pt idx="80">
                  <c:v>6.5227000000000004</c:v>
                </c:pt>
                <c:pt idx="81">
                  <c:v>5.0037999999999982</c:v>
                </c:pt>
                <c:pt idx="82">
                  <c:v>2.7179000000000002</c:v>
                </c:pt>
                <c:pt idx="83">
                  <c:v>1.6854000000000013</c:v>
                </c:pt>
                <c:pt idx="84">
                  <c:v>0.73470000000000368</c:v>
                </c:pt>
                <c:pt idx="85">
                  <c:v>2.8400000000004866E-2</c:v>
                </c:pt>
                <c:pt idx="86">
                  <c:v>-0.31709999999999638</c:v>
                </c:pt>
                <c:pt idx="87">
                  <c:v>-0.69840000000000657</c:v>
                </c:pt>
                <c:pt idx="88">
                  <c:v>-1.3980999999999995</c:v>
                </c:pt>
                <c:pt idx="89">
                  <c:v>-2.0842999999999989</c:v>
                </c:pt>
                <c:pt idx="90">
                  <c:v>-2.8650999999999982</c:v>
                </c:pt>
                <c:pt idx="91">
                  <c:v>-3.4783999999999935</c:v>
                </c:pt>
                <c:pt idx="92">
                  <c:v>-3.5545000000000044</c:v>
                </c:pt>
                <c:pt idx="93">
                  <c:v>-2.7557999999999936</c:v>
                </c:pt>
                <c:pt idx="94">
                  <c:v>-2.1995000000000005</c:v>
                </c:pt>
                <c:pt idx="95">
                  <c:v>-1.939700000000002</c:v>
                </c:pt>
                <c:pt idx="96">
                  <c:v>-1.6372000000000071</c:v>
                </c:pt>
                <c:pt idx="97">
                  <c:v>-1.6253999999999991</c:v>
                </c:pt>
                <c:pt idx="98">
                  <c:v>-1.9189999999999969</c:v>
                </c:pt>
                <c:pt idx="99">
                  <c:v>-2.6175000000000068</c:v>
                </c:pt>
                <c:pt idx="100">
                  <c:v>-2.865799999999993</c:v>
                </c:pt>
                <c:pt idx="101">
                  <c:v>-2.6965000000000003</c:v>
                </c:pt>
                <c:pt idx="102">
                  <c:v>-2.2711999999999932</c:v>
                </c:pt>
                <c:pt idx="103">
                  <c:v>-1.625</c:v>
                </c:pt>
                <c:pt idx="104">
                  <c:v>-1.343900000000005</c:v>
                </c:pt>
                <c:pt idx="105">
                  <c:v>-1.5070999999999941</c:v>
                </c:pt>
                <c:pt idx="106">
                  <c:v>-1.424199999999999</c:v>
                </c:pt>
                <c:pt idx="107">
                  <c:v>-1.3556999999999988</c:v>
                </c:pt>
                <c:pt idx="108">
                  <c:v>-1.5999999999999943</c:v>
                </c:pt>
                <c:pt idx="109">
                  <c:v>-2</c:v>
                </c:pt>
                <c:pt idx="110">
                  <c:v>-2.3019000000000034</c:v>
                </c:pt>
                <c:pt idx="111">
                  <c:v>-2.0041999999999973</c:v>
                </c:pt>
                <c:pt idx="112">
                  <c:v>-1.446399999999997</c:v>
                </c:pt>
                <c:pt idx="113">
                  <c:v>-1.1092000000000013</c:v>
                </c:pt>
                <c:pt idx="114">
                  <c:v>-0.86879999999999313</c:v>
                </c:pt>
                <c:pt idx="115">
                  <c:v>-1.2038000000000011</c:v>
                </c:pt>
                <c:pt idx="116">
                  <c:v>-1.7995999999999981</c:v>
                </c:pt>
                <c:pt idx="117">
                  <c:v>-2.2428000000000026</c:v>
                </c:pt>
                <c:pt idx="118">
                  <c:v>-2.6928000000000054</c:v>
                </c:pt>
                <c:pt idx="119">
                  <c:v>-3.3152000000000044</c:v>
                </c:pt>
                <c:pt idx="120">
                  <c:v>-4.3201999999999998</c:v>
                </c:pt>
                <c:pt idx="121">
                  <c:v>-4.7976000000000028</c:v>
                </c:pt>
                <c:pt idx="122">
                  <c:v>-4.560299999999998</c:v>
                </c:pt>
                <c:pt idx="123">
                  <c:v>-4.5725000000000051</c:v>
                </c:pt>
                <c:pt idx="124">
                  <c:v>-4.6069999999999993</c:v>
                </c:pt>
                <c:pt idx="125">
                  <c:v>-4.8135000000000048</c:v>
                </c:pt>
                <c:pt idx="126">
                  <c:v>-5.3692000000000064</c:v>
                </c:pt>
                <c:pt idx="127">
                  <c:v>-5.9000000000000057</c:v>
                </c:pt>
                <c:pt idx="128">
                  <c:v>-5.9000000000000057</c:v>
                </c:pt>
                <c:pt idx="129">
                  <c:v>-5.9000000000000057</c:v>
                </c:pt>
                <c:pt idx="130">
                  <c:v>-5.9000000000000057</c:v>
                </c:pt>
                <c:pt idx="131">
                  <c:v>-5.9000000000000057</c:v>
                </c:pt>
                <c:pt idx="132">
                  <c:v>-5.2999999999999972</c:v>
                </c:pt>
                <c:pt idx="133">
                  <c:v>-4.9000000000000057</c:v>
                </c:pt>
                <c:pt idx="134">
                  <c:v>-4.2999999999999972</c:v>
                </c:pt>
                <c:pt idx="135">
                  <c:v>-3.4000000000000057</c:v>
                </c:pt>
                <c:pt idx="136">
                  <c:v>-2.7999999999999972</c:v>
                </c:pt>
                <c:pt idx="137">
                  <c:v>-2.5999999999999943</c:v>
                </c:pt>
                <c:pt idx="138">
                  <c:v>-1.7000000000000028</c:v>
                </c:pt>
                <c:pt idx="139">
                  <c:v>-0.79999999999999716</c:v>
                </c:pt>
                <c:pt idx="140">
                  <c:v>9.9999999999994316E-2</c:v>
                </c:pt>
                <c:pt idx="141">
                  <c:v>1.2000000000000028</c:v>
                </c:pt>
                <c:pt idx="142">
                  <c:v>3.2999999999999972</c:v>
                </c:pt>
                <c:pt idx="143">
                  <c:v>5.5</c:v>
                </c:pt>
                <c:pt idx="144">
                  <c:v>6.9000000000000057</c:v>
                </c:pt>
                <c:pt idx="145">
                  <c:v>7.7999999999999972</c:v>
                </c:pt>
                <c:pt idx="146">
                  <c:v>7.5999999999999943</c:v>
                </c:pt>
                <c:pt idx="147">
                  <c:v>6.4000000000000057</c:v>
                </c:pt>
                <c:pt idx="148">
                  <c:v>5.5</c:v>
                </c:pt>
                <c:pt idx="149">
                  <c:v>5.5</c:v>
                </c:pt>
                <c:pt idx="150">
                  <c:v>5.5</c:v>
                </c:pt>
                <c:pt idx="151">
                  <c:v>6.2999999999999972</c:v>
                </c:pt>
                <c:pt idx="152">
                  <c:v>6.9000000000000057</c:v>
                </c:pt>
                <c:pt idx="153">
                  <c:v>6.9000000000000057</c:v>
                </c:pt>
                <c:pt idx="154">
                  <c:v>5.7999999999999972</c:v>
                </c:pt>
                <c:pt idx="155">
                  <c:v>4.9000000000000057</c:v>
                </c:pt>
                <c:pt idx="156">
                  <c:v>4.2999999999999972</c:v>
                </c:pt>
                <c:pt idx="157">
                  <c:v>3.7000000000000028</c:v>
                </c:pt>
                <c:pt idx="158">
                  <c:v>3.0999999999999943</c:v>
                </c:pt>
                <c:pt idx="159">
                  <c:v>3.4000000000000057</c:v>
                </c:pt>
                <c:pt idx="160">
                  <c:v>4.0999999999999943</c:v>
                </c:pt>
                <c:pt idx="161">
                  <c:v>4.7000000000000028</c:v>
                </c:pt>
                <c:pt idx="162">
                  <c:v>4.5999999999999943</c:v>
                </c:pt>
                <c:pt idx="163">
                  <c:v>4.0999999999999943</c:v>
                </c:pt>
                <c:pt idx="164">
                  <c:v>3.5999999999999943</c:v>
                </c:pt>
                <c:pt idx="165">
                  <c:v>3.2999999999999972</c:v>
                </c:pt>
                <c:pt idx="166">
                  <c:v>2.7000000000000028</c:v>
                </c:pt>
                <c:pt idx="167">
                  <c:v>0.90000000000000568</c:v>
                </c:pt>
                <c:pt idx="168">
                  <c:v>9.9999999999994316E-2</c:v>
                </c:pt>
                <c:pt idx="169">
                  <c:v>9.9999999999994316E-2</c:v>
                </c:pt>
                <c:pt idx="170">
                  <c:v>0.40000000000000568</c:v>
                </c:pt>
                <c:pt idx="171">
                  <c:v>0.90000000000000568</c:v>
                </c:pt>
                <c:pt idx="172">
                  <c:v>0.59999999999999432</c:v>
                </c:pt>
                <c:pt idx="173">
                  <c:v>0</c:v>
                </c:pt>
                <c:pt idx="174">
                  <c:v>-0.29999999999999716</c:v>
                </c:pt>
                <c:pt idx="175">
                  <c:v>-0.79999999999999716</c:v>
                </c:pt>
                <c:pt idx="176">
                  <c:v>-1.2000000000000028</c:v>
                </c:pt>
                <c:pt idx="177">
                  <c:v>-1.5999999999999943</c:v>
                </c:pt>
                <c:pt idx="178">
                  <c:v>-1.4000000000000057</c:v>
                </c:pt>
                <c:pt idx="179">
                  <c:v>-0.5</c:v>
                </c:pt>
                <c:pt idx="180">
                  <c:v>9.9999999999994316E-2</c:v>
                </c:pt>
                <c:pt idx="181">
                  <c:v>-0.40000000000000568</c:v>
                </c:pt>
                <c:pt idx="182">
                  <c:v>-1.5</c:v>
                </c:pt>
                <c:pt idx="183">
                  <c:v>-3.0999999999999943</c:v>
                </c:pt>
                <c:pt idx="184">
                  <c:v>-3.7000000000000028</c:v>
                </c:pt>
                <c:pt idx="185">
                  <c:v>-3</c:v>
                </c:pt>
                <c:pt idx="186">
                  <c:v>-2.4000000000000057</c:v>
                </c:pt>
                <c:pt idx="187">
                  <c:v>-2</c:v>
                </c:pt>
                <c:pt idx="188">
                  <c:v>-2.0999999999999943</c:v>
                </c:pt>
                <c:pt idx="189">
                  <c:v>-2.0999999999999943</c:v>
                </c:pt>
                <c:pt idx="190">
                  <c:v>-1.5</c:v>
                </c:pt>
                <c:pt idx="191">
                  <c:v>-0.40000000000000568</c:v>
                </c:pt>
                <c:pt idx="192">
                  <c:v>0.29999999999999716</c:v>
                </c:pt>
                <c:pt idx="193">
                  <c:v>1.7000000000000028</c:v>
                </c:pt>
                <c:pt idx="194">
                  <c:v>4.4000000000000057</c:v>
                </c:pt>
                <c:pt idx="195">
                  <c:v>6.7999999999999972</c:v>
                </c:pt>
                <c:pt idx="196">
                  <c:v>9</c:v>
                </c:pt>
                <c:pt idx="197">
                  <c:v>8.7999999999999972</c:v>
                </c:pt>
                <c:pt idx="198">
                  <c:v>9</c:v>
                </c:pt>
                <c:pt idx="199">
                  <c:v>9.5</c:v>
                </c:pt>
                <c:pt idx="200">
                  <c:v>10.700000000000003</c:v>
                </c:pt>
                <c:pt idx="201">
                  <c:v>13.5</c:v>
                </c:pt>
                <c:pt idx="202">
                  <c:v>12.900000000000006</c:v>
                </c:pt>
                <c:pt idx="203">
                  <c:v>10.299999999999997</c:v>
                </c:pt>
                <c:pt idx="204">
                  <c:v>9.0999999999999943</c:v>
                </c:pt>
                <c:pt idx="205">
                  <c:v>8.7999999999999972</c:v>
                </c:pt>
                <c:pt idx="206">
                  <c:v>8.2999999999999972</c:v>
                </c:pt>
                <c:pt idx="207">
                  <c:v>8</c:v>
                </c:pt>
                <c:pt idx="208">
                  <c:v>6.4000000000000057</c:v>
                </c:pt>
                <c:pt idx="209">
                  <c:v>6.0999999999999943</c:v>
                </c:pt>
                <c:pt idx="210">
                  <c:v>4.2000000000000028</c:v>
                </c:pt>
                <c:pt idx="211">
                  <c:v>2.2999999999999972</c:v>
                </c:pt>
                <c:pt idx="212">
                  <c:v>0.90000000000000568</c:v>
                </c:pt>
                <c:pt idx="213">
                  <c:v>-1.2999999999999972</c:v>
                </c:pt>
                <c:pt idx="214">
                  <c:v>-1.2999999999999972</c:v>
                </c:pt>
                <c:pt idx="215">
                  <c:v>-0.70000000000000284</c:v>
                </c:pt>
                <c:pt idx="216">
                  <c:v>-0.79999999999999716</c:v>
                </c:pt>
                <c:pt idx="217">
                  <c:v>-1.4000000000000057</c:v>
                </c:pt>
                <c:pt idx="218">
                  <c:v>-2.5</c:v>
                </c:pt>
                <c:pt idx="219">
                  <c:v>-3.5999999999999943</c:v>
                </c:pt>
                <c:pt idx="220">
                  <c:v>-4.5999999999999943</c:v>
                </c:pt>
                <c:pt idx="221">
                  <c:v>-5.4000000000000057</c:v>
                </c:pt>
                <c:pt idx="222">
                  <c:v>-4.4000000000000057</c:v>
                </c:pt>
                <c:pt idx="223">
                  <c:v>-3</c:v>
                </c:pt>
                <c:pt idx="224">
                  <c:v>-2.5</c:v>
                </c:pt>
                <c:pt idx="225">
                  <c:v>-2.5999999999999943</c:v>
                </c:pt>
                <c:pt idx="226">
                  <c:v>-3</c:v>
                </c:pt>
                <c:pt idx="227">
                  <c:v>-2.7000000000000028</c:v>
                </c:pt>
              </c:numCache>
            </c:numRef>
          </c:val>
          <c:smooth val="0"/>
          <c:extLst>
            <c:ext xmlns:c16="http://schemas.microsoft.com/office/drawing/2014/chart" uri="{C3380CC4-5D6E-409C-BE32-E72D297353CC}">
              <c16:uniqueId val="{00000000-BCCD-473D-B671-563B509D5C79}"/>
            </c:ext>
          </c:extLst>
        </c:ser>
        <c:dLbls>
          <c:showLegendKey val="0"/>
          <c:showVal val="0"/>
          <c:showCatName val="0"/>
          <c:showSerName val="0"/>
          <c:showPercent val="0"/>
          <c:showBubbleSize val="0"/>
        </c:dLbls>
        <c:marker val="1"/>
        <c:smooth val="0"/>
        <c:axId val="1210181984"/>
        <c:axId val="1210174064"/>
      </c:lineChart>
      <c:lineChart>
        <c:grouping val="standard"/>
        <c:varyColors val="0"/>
        <c:ser>
          <c:idx val="1"/>
          <c:order val="1"/>
          <c:tx>
            <c:strRef>
              <c:f>summary!$BH$8</c:f>
              <c:strCache>
                <c:ptCount val="1"/>
                <c:pt idx="0">
                  <c:v>Export unit value (rhs)</c:v>
                </c:pt>
              </c:strCache>
            </c:strRef>
          </c:tx>
          <c:spPr>
            <a:ln w="28575" cap="rnd">
              <a:solidFill>
                <a:srgbClr val="31879C"/>
              </a:solidFill>
              <a:round/>
            </a:ln>
            <a:effectLst/>
          </c:spPr>
          <c:marker>
            <c:symbol val="none"/>
          </c:marker>
          <c:cat>
            <c:numRef>
              <c:f>summary!$S$9:$S$236</c:f>
              <c:numCache>
                <c:formatCode>m/yyyy</c:formatCode>
                <c:ptCount val="22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numCache>
            </c:numRef>
          </c:cat>
          <c:val>
            <c:numRef>
              <c:f>summary!$BH$9:$BH$236</c:f>
              <c:numCache>
                <c:formatCode>#,##0.0</c:formatCode>
                <c:ptCount val="228"/>
                <c:pt idx="0">
                  <c:v>6.7000000000000028</c:v>
                </c:pt>
                <c:pt idx="1">
                  <c:v>6.2000000000000028</c:v>
                </c:pt>
                <c:pt idx="2">
                  <c:v>6.0999999999999943</c:v>
                </c:pt>
                <c:pt idx="3">
                  <c:v>4.7000000000000028</c:v>
                </c:pt>
                <c:pt idx="4">
                  <c:v>2.9000000000000057</c:v>
                </c:pt>
                <c:pt idx="5">
                  <c:v>1.2000000000000028</c:v>
                </c:pt>
                <c:pt idx="6">
                  <c:v>2.7999999999999972</c:v>
                </c:pt>
                <c:pt idx="7">
                  <c:v>3.0999999999999943</c:v>
                </c:pt>
                <c:pt idx="8">
                  <c:v>0.59999999999999432</c:v>
                </c:pt>
                <c:pt idx="9">
                  <c:v>1.4000000000000057</c:v>
                </c:pt>
                <c:pt idx="10">
                  <c:v>1.9000000000000057</c:v>
                </c:pt>
                <c:pt idx="11">
                  <c:v>0.90000000000000568</c:v>
                </c:pt>
                <c:pt idx="12">
                  <c:v>0.59999999999999432</c:v>
                </c:pt>
                <c:pt idx="13">
                  <c:v>1</c:v>
                </c:pt>
                <c:pt idx="14">
                  <c:v>0</c:v>
                </c:pt>
                <c:pt idx="15">
                  <c:v>1.9000000000000057</c:v>
                </c:pt>
                <c:pt idx="16">
                  <c:v>2.5</c:v>
                </c:pt>
                <c:pt idx="17">
                  <c:v>3.7000000000000028</c:v>
                </c:pt>
                <c:pt idx="18">
                  <c:v>3.5999999999999943</c:v>
                </c:pt>
                <c:pt idx="19">
                  <c:v>1.9000000000000057</c:v>
                </c:pt>
                <c:pt idx="20">
                  <c:v>4.5</c:v>
                </c:pt>
                <c:pt idx="21">
                  <c:v>3.2000000000000028</c:v>
                </c:pt>
                <c:pt idx="22">
                  <c:v>3</c:v>
                </c:pt>
                <c:pt idx="23">
                  <c:v>2.7000000000000028</c:v>
                </c:pt>
                <c:pt idx="24">
                  <c:v>5.4000000000000057</c:v>
                </c:pt>
                <c:pt idx="25">
                  <c:v>4.5999999999999943</c:v>
                </c:pt>
                <c:pt idx="26">
                  <c:v>5.9000000000000057</c:v>
                </c:pt>
                <c:pt idx="27">
                  <c:v>6.4000000000000057</c:v>
                </c:pt>
                <c:pt idx="28">
                  <c:v>3.0999999999999943</c:v>
                </c:pt>
                <c:pt idx="29">
                  <c:v>8.0999999999999943</c:v>
                </c:pt>
                <c:pt idx="30">
                  <c:v>4.4000000000000057</c:v>
                </c:pt>
                <c:pt idx="31">
                  <c:v>3</c:v>
                </c:pt>
                <c:pt idx="32">
                  <c:v>6</c:v>
                </c:pt>
                <c:pt idx="33">
                  <c:v>6.2000000000000028</c:v>
                </c:pt>
                <c:pt idx="34">
                  <c:v>6.4000000000000057</c:v>
                </c:pt>
                <c:pt idx="35">
                  <c:v>6.5999999999999943</c:v>
                </c:pt>
                <c:pt idx="36">
                  <c:v>6.5</c:v>
                </c:pt>
                <c:pt idx="37">
                  <c:v>11.900000000000006</c:v>
                </c:pt>
                <c:pt idx="38">
                  <c:v>9</c:v>
                </c:pt>
                <c:pt idx="39">
                  <c:v>10.099999999999994</c:v>
                </c:pt>
                <c:pt idx="40">
                  <c:v>10.400000000000006</c:v>
                </c:pt>
                <c:pt idx="41">
                  <c:v>11.099999999999994</c:v>
                </c:pt>
                <c:pt idx="42">
                  <c:v>8.5</c:v>
                </c:pt>
                <c:pt idx="43">
                  <c:v>10.599999999999994</c:v>
                </c:pt>
                <c:pt idx="44">
                  <c:v>6.9000000000000057</c:v>
                </c:pt>
                <c:pt idx="45">
                  <c:v>8.4000000000000057</c:v>
                </c:pt>
                <c:pt idx="46">
                  <c:v>5.5</c:v>
                </c:pt>
                <c:pt idx="47">
                  <c:v>5.0999999999999943</c:v>
                </c:pt>
                <c:pt idx="48">
                  <c:v>2.2999999999999972</c:v>
                </c:pt>
                <c:pt idx="49">
                  <c:v>-2.5</c:v>
                </c:pt>
                <c:pt idx="50">
                  <c:v>-5.5999999999999943</c:v>
                </c:pt>
                <c:pt idx="51">
                  <c:v>-5.9000000000000057</c:v>
                </c:pt>
                <c:pt idx="52">
                  <c:v>-6.2000000000000028</c:v>
                </c:pt>
                <c:pt idx="53">
                  <c:v>-8.7999999999999972</c:v>
                </c:pt>
                <c:pt idx="54">
                  <c:v>-7.0999999999999943</c:v>
                </c:pt>
                <c:pt idx="55">
                  <c:v>-9.2999999999999972</c:v>
                </c:pt>
                <c:pt idx="56">
                  <c:v>-9.0999999999999943</c:v>
                </c:pt>
                <c:pt idx="57">
                  <c:v>-8.7000000000000028</c:v>
                </c:pt>
                <c:pt idx="58">
                  <c:v>-7.5</c:v>
                </c:pt>
                <c:pt idx="59">
                  <c:v>-3.5</c:v>
                </c:pt>
                <c:pt idx="60">
                  <c:v>-5.2999999999999972</c:v>
                </c:pt>
                <c:pt idx="61">
                  <c:v>-5.5</c:v>
                </c:pt>
                <c:pt idx="62">
                  <c:v>1.4000000000000057</c:v>
                </c:pt>
                <c:pt idx="63">
                  <c:v>-0.70000000000000284</c:v>
                </c:pt>
                <c:pt idx="64">
                  <c:v>2.2000000000000028</c:v>
                </c:pt>
                <c:pt idx="65">
                  <c:v>3.4000000000000057</c:v>
                </c:pt>
                <c:pt idx="66">
                  <c:v>4</c:v>
                </c:pt>
                <c:pt idx="67">
                  <c:v>6.5</c:v>
                </c:pt>
                <c:pt idx="68">
                  <c:v>4.9000000000000057</c:v>
                </c:pt>
                <c:pt idx="69">
                  <c:v>4.7999999999999972</c:v>
                </c:pt>
                <c:pt idx="70">
                  <c:v>7.5999999999999943</c:v>
                </c:pt>
                <c:pt idx="71">
                  <c:v>4.9000000000000057</c:v>
                </c:pt>
                <c:pt idx="72">
                  <c:v>11</c:v>
                </c:pt>
                <c:pt idx="73">
                  <c:v>11.400000000000006</c:v>
                </c:pt>
                <c:pt idx="74">
                  <c:v>7.5</c:v>
                </c:pt>
                <c:pt idx="75">
                  <c:v>10.900000000000006</c:v>
                </c:pt>
                <c:pt idx="76">
                  <c:v>9.4000000000000057</c:v>
                </c:pt>
                <c:pt idx="77">
                  <c:v>10.900000000000006</c:v>
                </c:pt>
                <c:pt idx="78">
                  <c:v>10.299999999999997</c:v>
                </c:pt>
                <c:pt idx="79">
                  <c:v>9.2000000000000028</c:v>
                </c:pt>
                <c:pt idx="80">
                  <c:v>9.5</c:v>
                </c:pt>
                <c:pt idx="81">
                  <c:v>9.5</c:v>
                </c:pt>
                <c:pt idx="82">
                  <c:v>9.5999999999999943</c:v>
                </c:pt>
                <c:pt idx="83">
                  <c:v>11.099999999999994</c:v>
                </c:pt>
                <c:pt idx="84">
                  <c:v>6.9000000000000057</c:v>
                </c:pt>
                <c:pt idx="85">
                  <c:v>5.0999999999999943</c:v>
                </c:pt>
                <c:pt idx="86">
                  <c:v>2.0999999999999943</c:v>
                </c:pt>
                <c:pt idx="87">
                  <c:v>4.7999999999999972</c:v>
                </c:pt>
                <c:pt idx="88">
                  <c:v>2.9000000000000057</c:v>
                </c:pt>
                <c:pt idx="89">
                  <c:v>2.9000000000000057</c:v>
                </c:pt>
                <c:pt idx="90">
                  <c:v>1.0999999999999943</c:v>
                </c:pt>
                <c:pt idx="91">
                  <c:v>1.2999999999999972</c:v>
                </c:pt>
                <c:pt idx="92">
                  <c:v>-1</c:v>
                </c:pt>
                <c:pt idx="93">
                  <c:v>-0.70000000000000284</c:v>
                </c:pt>
                <c:pt idx="94">
                  <c:v>-0.5</c:v>
                </c:pt>
                <c:pt idx="95">
                  <c:v>1.7999999999999972</c:v>
                </c:pt>
                <c:pt idx="96">
                  <c:v>0.70000000000000284</c:v>
                </c:pt>
                <c:pt idx="97">
                  <c:v>-0.20000000000000284</c:v>
                </c:pt>
                <c:pt idx="98">
                  <c:v>-0.90000000000000568</c:v>
                </c:pt>
                <c:pt idx="99">
                  <c:v>-9.9999999999994316E-2</c:v>
                </c:pt>
                <c:pt idx="100">
                  <c:v>-0.90000000000000568</c:v>
                </c:pt>
                <c:pt idx="101">
                  <c:v>-0.70000000000000284</c:v>
                </c:pt>
                <c:pt idx="102">
                  <c:v>-2.2999999999999972</c:v>
                </c:pt>
                <c:pt idx="103">
                  <c:v>-2.0999999999999943</c:v>
                </c:pt>
                <c:pt idx="104">
                  <c:v>0.70000000000000284</c:v>
                </c:pt>
                <c:pt idx="105">
                  <c:v>9.9999999999994316E-2</c:v>
                </c:pt>
                <c:pt idx="106">
                  <c:v>-2.2000000000000028</c:v>
                </c:pt>
                <c:pt idx="107">
                  <c:v>9.9999999999994316E-2</c:v>
                </c:pt>
                <c:pt idx="108">
                  <c:v>-1.2999999999999972</c:v>
                </c:pt>
                <c:pt idx="109">
                  <c:v>-0.79999999999999716</c:v>
                </c:pt>
                <c:pt idx="110">
                  <c:v>-3.4000000000000057</c:v>
                </c:pt>
                <c:pt idx="111">
                  <c:v>-3.2999999999999972</c:v>
                </c:pt>
                <c:pt idx="112">
                  <c:v>-1.2000000000000028</c:v>
                </c:pt>
                <c:pt idx="113">
                  <c:v>-1.5</c:v>
                </c:pt>
                <c:pt idx="114">
                  <c:v>-0.79999999999999716</c:v>
                </c:pt>
                <c:pt idx="115">
                  <c:v>0.5</c:v>
                </c:pt>
                <c:pt idx="116">
                  <c:v>2.0999999999999943</c:v>
                </c:pt>
                <c:pt idx="117">
                  <c:v>1.9000000000000057</c:v>
                </c:pt>
                <c:pt idx="118">
                  <c:v>-0.5</c:v>
                </c:pt>
                <c:pt idx="119">
                  <c:v>0.20000000000000284</c:v>
                </c:pt>
                <c:pt idx="120">
                  <c:v>0.40000000000000568</c:v>
                </c:pt>
                <c:pt idx="121">
                  <c:v>-3.2999999999999972</c:v>
                </c:pt>
                <c:pt idx="122">
                  <c:v>-0.29999999999999716</c:v>
                </c:pt>
                <c:pt idx="123">
                  <c:v>-1.5</c:v>
                </c:pt>
                <c:pt idx="124">
                  <c:v>-2.2999999999999972</c:v>
                </c:pt>
                <c:pt idx="125">
                  <c:v>0.5</c:v>
                </c:pt>
                <c:pt idx="126">
                  <c:v>-0.70000000000000284</c:v>
                </c:pt>
                <c:pt idx="127">
                  <c:v>-3.5</c:v>
                </c:pt>
                <c:pt idx="128">
                  <c:v>1.0999999999999943</c:v>
                </c:pt>
                <c:pt idx="129">
                  <c:v>1.2999999999999972</c:v>
                </c:pt>
                <c:pt idx="130">
                  <c:v>1</c:v>
                </c:pt>
                <c:pt idx="131">
                  <c:v>-2.9000000000000057</c:v>
                </c:pt>
                <c:pt idx="132">
                  <c:v>-6.0999999999999943</c:v>
                </c:pt>
                <c:pt idx="133">
                  <c:v>-1</c:v>
                </c:pt>
                <c:pt idx="134">
                  <c:v>-3.7000000000000028</c:v>
                </c:pt>
                <c:pt idx="135">
                  <c:v>-2.5999999999999943</c:v>
                </c:pt>
                <c:pt idx="136">
                  <c:v>-3.2999999999999972</c:v>
                </c:pt>
                <c:pt idx="137">
                  <c:v>-2.2999999999999972</c:v>
                </c:pt>
                <c:pt idx="138">
                  <c:v>-1.9000000000000057</c:v>
                </c:pt>
                <c:pt idx="139">
                  <c:v>-0.90000000000000568</c:v>
                </c:pt>
                <c:pt idx="140">
                  <c:v>-3.0999999999999943</c:v>
                </c:pt>
                <c:pt idx="141">
                  <c:v>-1.2999999999999972</c:v>
                </c:pt>
                <c:pt idx="142">
                  <c:v>-2.0999999999999943</c:v>
                </c:pt>
                <c:pt idx="143">
                  <c:v>2.0999999999999943</c:v>
                </c:pt>
                <c:pt idx="144">
                  <c:v>4.0999999999999943</c:v>
                </c:pt>
                <c:pt idx="145">
                  <c:v>6.7000000000000028</c:v>
                </c:pt>
                <c:pt idx="146">
                  <c:v>4.5</c:v>
                </c:pt>
                <c:pt idx="147">
                  <c:v>6.9000000000000057</c:v>
                </c:pt>
                <c:pt idx="148">
                  <c:v>5.4000000000000057</c:v>
                </c:pt>
                <c:pt idx="149">
                  <c:v>5.0999999999999943</c:v>
                </c:pt>
                <c:pt idx="150">
                  <c:v>4</c:v>
                </c:pt>
                <c:pt idx="151">
                  <c:v>2.9000000000000057</c:v>
                </c:pt>
                <c:pt idx="152">
                  <c:v>2.7000000000000028</c:v>
                </c:pt>
                <c:pt idx="153">
                  <c:v>2.2999999999999972</c:v>
                </c:pt>
                <c:pt idx="154">
                  <c:v>3.0999999999999943</c:v>
                </c:pt>
                <c:pt idx="155">
                  <c:v>0.40000000000000568</c:v>
                </c:pt>
                <c:pt idx="156">
                  <c:v>0.51600000000000534</c:v>
                </c:pt>
                <c:pt idx="157">
                  <c:v>-1.9154800000000023</c:v>
                </c:pt>
                <c:pt idx="158">
                  <c:v>2.7369000000000057</c:v>
                </c:pt>
                <c:pt idx="159">
                  <c:v>0.19060000000000343</c:v>
                </c:pt>
                <c:pt idx="160">
                  <c:v>0.61520000000000152</c:v>
                </c:pt>
                <c:pt idx="161">
                  <c:v>0.44830000000000325</c:v>
                </c:pt>
                <c:pt idx="162">
                  <c:v>0.9655000000000058</c:v>
                </c:pt>
                <c:pt idx="163">
                  <c:v>4.1101000000000028</c:v>
                </c:pt>
                <c:pt idx="164">
                  <c:v>7.0134999999999934</c:v>
                </c:pt>
                <c:pt idx="165">
                  <c:v>9.3610000000000042</c:v>
                </c:pt>
                <c:pt idx="166">
                  <c:v>7.4883999999999986</c:v>
                </c:pt>
                <c:pt idx="167">
                  <c:v>5.3131999999999948</c:v>
                </c:pt>
                <c:pt idx="168">
                  <c:v>3.2450000000000045</c:v>
                </c:pt>
                <c:pt idx="169">
                  <c:v>9.589500000000001</c:v>
                </c:pt>
                <c:pt idx="170">
                  <c:v>2.1928999999999945</c:v>
                </c:pt>
                <c:pt idx="171">
                  <c:v>3.9283999999999963</c:v>
                </c:pt>
                <c:pt idx="172">
                  <c:v>3.4313999999999965</c:v>
                </c:pt>
                <c:pt idx="173">
                  <c:v>5.1428999999999974</c:v>
                </c:pt>
                <c:pt idx="174">
                  <c:v>3.8242999999999938</c:v>
                </c:pt>
                <c:pt idx="175">
                  <c:v>2.9654000000000025</c:v>
                </c:pt>
                <c:pt idx="176">
                  <c:v>2</c:v>
                </c:pt>
                <c:pt idx="177">
                  <c:v>1.0999999999999943</c:v>
                </c:pt>
                <c:pt idx="178">
                  <c:v>1.4000000000000057</c:v>
                </c:pt>
                <c:pt idx="179">
                  <c:v>-1.4000000000000057</c:v>
                </c:pt>
                <c:pt idx="180">
                  <c:v>0</c:v>
                </c:pt>
                <c:pt idx="181">
                  <c:v>-1.2999999999999972</c:v>
                </c:pt>
                <c:pt idx="182">
                  <c:v>1.2000000000000028</c:v>
                </c:pt>
                <c:pt idx="183">
                  <c:v>7.7000000000000028</c:v>
                </c:pt>
                <c:pt idx="184">
                  <c:v>8.4000000000000057</c:v>
                </c:pt>
                <c:pt idx="185">
                  <c:v>4.2999999999999972</c:v>
                </c:pt>
                <c:pt idx="186">
                  <c:v>4.2999999999999972</c:v>
                </c:pt>
                <c:pt idx="187">
                  <c:v>1.2999999999999972</c:v>
                </c:pt>
                <c:pt idx="188">
                  <c:v>-3.7999999999999972</c:v>
                </c:pt>
                <c:pt idx="189">
                  <c:v>-2.2000000000000028</c:v>
                </c:pt>
                <c:pt idx="190">
                  <c:v>-9.9999999999994316E-2</c:v>
                </c:pt>
                <c:pt idx="191">
                  <c:v>0.5</c:v>
                </c:pt>
                <c:pt idx="192">
                  <c:v>1</c:v>
                </c:pt>
                <c:pt idx="193">
                  <c:v>-2.0999999999999943</c:v>
                </c:pt>
                <c:pt idx="194">
                  <c:v>-1.7000000000000028</c:v>
                </c:pt>
                <c:pt idx="195">
                  <c:v>-2.2000000000000028</c:v>
                </c:pt>
                <c:pt idx="196">
                  <c:v>-0.40000000000000568</c:v>
                </c:pt>
                <c:pt idx="197">
                  <c:v>0.79999999999999716</c:v>
                </c:pt>
                <c:pt idx="198">
                  <c:v>2.5999999999999943</c:v>
                </c:pt>
                <c:pt idx="199">
                  <c:v>6.5</c:v>
                </c:pt>
                <c:pt idx="200">
                  <c:v>10.599999999999994</c:v>
                </c:pt>
                <c:pt idx="201">
                  <c:v>8.0999999999999943</c:v>
                </c:pt>
                <c:pt idx="202">
                  <c:v>7.5</c:v>
                </c:pt>
                <c:pt idx="203">
                  <c:v>9.2999999999999972</c:v>
                </c:pt>
                <c:pt idx="204">
                  <c:v>9.5</c:v>
                </c:pt>
                <c:pt idx="205">
                  <c:v>11.700000000000003</c:v>
                </c:pt>
                <c:pt idx="206">
                  <c:v>11.099999999999994</c:v>
                </c:pt>
                <c:pt idx="207">
                  <c:v>8.9281496600000025</c:v>
                </c:pt>
                <c:pt idx="208">
                  <c:v>9.5999999999999943</c:v>
                </c:pt>
                <c:pt idx="209">
                  <c:v>15.700000000000003</c:v>
                </c:pt>
                <c:pt idx="210">
                  <c:v>14.349667960000005</c:v>
                </c:pt>
                <c:pt idx="211">
                  <c:v>12.713871319999996</c:v>
                </c:pt>
                <c:pt idx="212">
                  <c:v>13.099999999999994</c:v>
                </c:pt>
                <c:pt idx="213">
                  <c:v>15.299999999999997</c:v>
                </c:pt>
                <c:pt idx="214">
                  <c:v>13.200000000000003</c:v>
                </c:pt>
                <c:pt idx="215">
                  <c:v>13.088908279999998</c:v>
                </c:pt>
                <c:pt idx="216">
                  <c:v>11.867026999999993</c:v>
                </c:pt>
                <c:pt idx="217">
                  <c:v>6.5999999999999943</c:v>
                </c:pt>
                <c:pt idx="218">
                  <c:v>7</c:v>
                </c:pt>
                <c:pt idx="219">
                  <c:v>5.323322509999997</c:v>
                </c:pt>
                <c:pt idx="220">
                  <c:v>-0.5</c:v>
                </c:pt>
                <c:pt idx="221">
                  <c:v>-6.7000000000000028</c:v>
                </c:pt>
                <c:pt idx="222">
                  <c:v>-5.4845981499999965</c:v>
                </c:pt>
                <c:pt idx="223">
                  <c:v>-8.5999999999999943</c:v>
                </c:pt>
                <c:pt idx="224">
                  <c:v>-7.9000000000000057</c:v>
                </c:pt>
                <c:pt idx="225">
                  <c:v>-9.7000000000000028</c:v>
                </c:pt>
                <c:pt idx="226">
                  <c:v>-9.2000000000000028</c:v>
                </c:pt>
                <c:pt idx="227">
                  <c:v>-8.4012054699999936</c:v>
                </c:pt>
              </c:numCache>
            </c:numRef>
          </c:val>
          <c:smooth val="0"/>
          <c:extLst>
            <c:ext xmlns:c16="http://schemas.microsoft.com/office/drawing/2014/chart" uri="{C3380CC4-5D6E-409C-BE32-E72D297353CC}">
              <c16:uniqueId val="{00000001-BCCD-473D-B671-563B509D5C79}"/>
            </c:ext>
          </c:extLst>
        </c:ser>
        <c:dLbls>
          <c:showLegendKey val="0"/>
          <c:showVal val="0"/>
          <c:showCatName val="0"/>
          <c:showSerName val="0"/>
          <c:showPercent val="0"/>
          <c:showBubbleSize val="0"/>
        </c:dLbls>
        <c:marker val="1"/>
        <c:smooth val="0"/>
        <c:axId val="1470558032"/>
        <c:axId val="1470552632"/>
      </c:lineChart>
      <c:dateAx>
        <c:axId val="1210181984"/>
        <c:scaling>
          <c:orientation val="minMax"/>
        </c:scaling>
        <c:delete val="0"/>
        <c:axPos val="b"/>
        <c:numFmt formatCode="yy" sourceLinked="0"/>
        <c:majorTickMark val="out"/>
        <c:minorTickMark val="none"/>
        <c:tickLblPos val="low"/>
        <c:spPr>
          <a:noFill/>
          <a:ln w="9525" cap="flat" cmpd="sng" algn="ctr">
            <a:solidFill>
              <a:srgbClr val="96969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0174064"/>
        <c:crosses val="autoZero"/>
        <c:auto val="1"/>
        <c:lblOffset val="100"/>
        <c:baseTimeUnit val="months"/>
        <c:majorUnit val="12"/>
        <c:majorTimeUnit val="months"/>
      </c:dateAx>
      <c:valAx>
        <c:axId val="1210174064"/>
        <c:scaling>
          <c:orientation val="minMax"/>
          <c:max val="20"/>
          <c:min val="-15"/>
        </c:scaling>
        <c:delete val="0"/>
        <c:axPos val="l"/>
        <c:numFmt formatCode="#,##0" sourceLinked="0"/>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0181984"/>
        <c:crosses val="autoZero"/>
        <c:crossBetween val="between"/>
      </c:valAx>
      <c:valAx>
        <c:axId val="1470552632"/>
        <c:scaling>
          <c:orientation val="minMax"/>
          <c:max val="20"/>
          <c:min val="-15"/>
        </c:scaling>
        <c:delete val="0"/>
        <c:axPos val="r"/>
        <c:numFmt formatCode="#,##0" sourceLinked="0"/>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0558032"/>
        <c:crosses val="max"/>
        <c:crossBetween val="between"/>
      </c:valAx>
      <c:dateAx>
        <c:axId val="1470558032"/>
        <c:scaling>
          <c:orientation val="minMax"/>
        </c:scaling>
        <c:delete val="1"/>
        <c:axPos val="b"/>
        <c:numFmt formatCode="m/yyyy" sourceLinked="1"/>
        <c:majorTickMark val="out"/>
        <c:minorTickMark val="none"/>
        <c:tickLblPos val="nextTo"/>
        <c:crossAx val="1470552632"/>
        <c:crosses val="autoZero"/>
        <c:auto val="1"/>
        <c:lblOffset val="100"/>
        <c:baseTimeUnit val="months"/>
      </c:date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581D74"/>
                </a:solidFill>
                <a:latin typeface="Arial" panose="020B0604020202020204" pitchFamily="34" charset="0"/>
                <a:cs typeface="Arial" panose="020B0604020202020204" pitchFamily="34" charset="0"/>
              </a:rPr>
              <a:t>China</a:t>
            </a:r>
            <a:r>
              <a:rPr lang="en-US" sz="1600" b="1" baseline="0" dirty="0">
                <a:solidFill>
                  <a:srgbClr val="581D74"/>
                </a:solidFill>
                <a:latin typeface="Arial" panose="020B0604020202020204" pitchFamily="34" charset="0"/>
                <a:cs typeface="Arial" panose="020B0604020202020204" pitchFamily="34" charset="0"/>
              </a:rPr>
              <a:t> Outbound Investment into EU:</a:t>
            </a:r>
          </a:p>
          <a:p>
            <a:pPr>
              <a:defRPr/>
            </a:pPr>
            <a:r>
              <a:rPr lang="en-US" sz="1600" b="1" baseline="0" dirty="0">
                <a:solidFill>
                  <a:srgbClr val="581D74"/>
                </a:solidFill>
                <a:latin typeface="Arial" panose="020B0604020202020204" pitchFamily="34" charset="0"/>
                <a:cs typeface="Arial" panose="020B0604020202020204" pitchFamily="34" charset="0"/>
              </a:rPr>
              <a:t>Top 10 Sectors (2018-2022 average, USD bn)</a:t>
            </a:r>
            <a:endParaRPr lang="en-US" sz="1600" b="1" dirty="0">
              <a:solidFill>
                <a:srgbClr val="581D74"/>
              </a:solidFill>
              <a:latin typeface="Arial" panose="020B0604020202020204" pitchFamily="34" charset="0"/>
              <a:cs typeface="Arial" panose="020B0604020202020204" pitchFamily="34" charset="0"/>
            </a:endParaRPr>
          </a:p>
        </c:rich>
      </c:tx>
      <c:layout>
        <c:manualLayout>
          <c:xMode val="edge"/>
          <c:yMode val="edge"/>
          <c:x val="0.21875847550306207"/>
          <c:y val="4.00133056284631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334276574803147"/>
          <c:y val="0.18121044765237679"/>
          <c:w val="0.48227143482064744"/>
          <c:h val="0.7246954286964129"/>
        </c:manualLayout>
      </c:layout>
      <c:barChart>
        <c:barDir val="bar"/>
        <c:grouping val="clustered"/>
        <c:varyColors val="0"/>
        <c:ser>
          <c:idx val="0"/>
          <c:order val="0"/>
          <c:spPr>
            <a:solidFill>
              <a:srgbClr val="581D74"/>
            </a:solidFill>
            <a:ln>
              <a:noFill/>
            </a:ln>
            <a:effectLst/>
          </c:spPr>
          <c:invertIfNegative val="0"/>
          <c:cat>
            <c:strRef>
              <c:f>Sheet1!$Z$9:$Z$18</c:f>
              <c:strCache>
                <c:ptCount val="10"/>
                <c:pt idx="0">
                  <c:v>Accommodation &amp; Catering</c:v>
                </c:pt>
                <c:pt idx="1">
                  <c:v>Resident, Repair and Other Services</c:v>
                </c:pt>
                <c:pt idx="2">
                  <c:v>Electricity, Gas &amp; Water Production and Supply</c:v>
                </c:pt>
                <c:pt idx="3">
                  <c:v>Scientific Research &amp; Polytechnic Service</c:v>
                </c:pt>
                <c:pt idx="4">
                  <c:v>Information Technology and related</c:v>
                </c:pt>
                <c:pt idx="5">
                  <c:v>Wholesale and Retail Trade</c:v>
                </c:pt>
                <c:pt idx="6">
                  <c:v>Leasing and Commercial Service</c:v>
                </c:pt>
                <c:pt idx="7">
                  <c:v>Mining</c:v>
                </c:pt>
                <c:pt idx="8">
                  <c:v>Financial Intermediation</c:v>
                </c:pt>
                <c:pt idx="9">
                  <c:v>Manufacturing</c:v>
                </c:pt>
              </c:strCache>
            </c:strRef>
          </c:cat>
          <c:val>
            <c:numRef>
              <c:f>Sheet1!$AA$9:$AA$18</c:f>
              <c:numCache>
                <c:formatCode>General</c:formatCode>
                <c:ptCount val="10"/>
                <c:pt idx="0">
                  <c:v>122.57000000000001</c:v>
                </c:pt>
                <c:pt idx="1">
                  <c:v>228.262</c:v>
                </c:pt>
                <c:pt idx="2">
                  <c:v>325.09800000000007</c:v>
                </c:pt>
                <c:pt idx="3">
                  <c:v>411.916</c:v>
                </c:pt>
                <c:pt idx="4">
                  <c:v>559.70000000000005</c:v>
                </c:pt>
                <c:pt idx="5">
                  <c:v>585.87599999999998</c:v>
                </c:pt>
                <c:pt idx="6">
                  <c:v>651.87199999999996</c:v>
                </c:pt>
                <c:pt idx="7">
                  <c:v>721.70399999999995</c:v>
                </c:pt>
                <c:pt idx="8">
                  <c:v>916.96199999999988</c:v>
                </c:pt>
                <c:pt idx="9">
                  <c:v>4075.1819999999998</c:v>
                </c:pt>
              </c:numCache>
            </c:numRef>
          </c:val>
          <c:extLst>
            <c:ext xmlns:c16="http://schemas.microsoft.com/office/drawing/2014/chart" uri="{C3380CC4-5D6E-409C-BE32-E72D297353CC}">
              <c16:uniqueId val="{00000000-035E-400A-B60C-3BE4F883BE84}"/>
            </c:ext>
          </c:extLst>
        </c:ser>
        <c:dLbls>
          <c:showLegendKey val="0"/>
          <c:showVal val="0"/>
          <c:showCatName val="0"/>
          <c:showSerName val="0"/>
          <c:showPercent val="0"/>
          <c:showBubbleSize val="0"/>
        </c:dLbls>
        <c:gapWidth val="182"/>
        <c:axId val="2120374288"/>
        <c:axId val="2120374944"/>
      </c:barChart>
      <c:catAx>
        <c:axId val="212037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20374944"/>
        <c:crosses val="autoZero"/>
        <c:auto val="1"/>
        <c:lblAlgn val="ctr"/>
        <c:lblOffset val="100"/>
        <c:noMultiLvlLbl val="0"/>
      </c:catAx>
      <c:valAx>
        <c:axId val="2120374944"/>
        <c:scaling>
          <c:orientation val="minMax"/>
        </c:scaling>
        <c:delete val="0"/>
        <c:axPos val="b"/>
        <c:numFmt formatCode="General" sourceLinked="1"/>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20374288"/>
        <c:crosses val="autoZero"/>
        <c:crossBetween val="between"/>
        <c:dispUnits>
          <c:builtInUnit val="thousands"/>
        </c:dispUnits>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rgbClr val="581D74"/>
                </a:solidFill>
                <a:effectLst/>
                <a:latin typeface="Arial" panose="020B0604020202020204" pitchFamily="34" charset="0"/>
                <a:cs typeface="Arial" panose="020B0604020202020204" pitchFamily="34" charset="0"/>
              </a:rPr>
              <a:t>China: Top 10 Sectors of completed M&amp;A in EU countries by value </a:t>
            </a:r>
          </a:p>
          <a:p>
            <a:pPr>
              <a:defRPr/>
            </a:pPr>
            <a:r>
              <a:rPr lang="en-US" sz="1400" b="1" i="0" baseline="0" dirty="0">
                <a:solidFill>
                  <a:srgbClr val="581D74"/>
                </a:solidFill>
                <a:effectLst/>
                <a:latin typeface="Arial" panose="020B0604020202020204" pitchFamily="34" charset="0"/>
                <a:cs typeface="Arial" panose="020B0604020202020204" pitchFamily="34" charset="0"/>
              </a:rPr>
              <a:t>(2006-2023 ytd, USD bn)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948265255905513"/>
          <c:y val="0.13956714978168169"/>
          <c:w val="0.69905908245844273"/>
          <c:h val="0.73234566714046601"/>
        </c:manualLayout>
      </c:layout>
      <c:barChart>
        <c:barDir val="bar"/>
        <c:grouping val="clustered"/>
        <c:varyColors val="0"/>
        <c:ser>
          <c:idx val="0"/>
          <c:order val="0"/>
          <c:tx>
            <c:strRef>
              <c:f>Sheet2!$B$84</c:f>
              <c:strCache>
                <c:ptCount val="1"/>
                <c:pt idx="0">
                  <c:v>USD mn</c:v>
                </c:pt>
              </c:strCache>
            </c:strRef>
          </c:tx>
          <c:spPr>
            <a:solidFill>
              <a:srgbClr val="8C8C8C"/>
            </a:solidFill>
            <a:ln>
              <a:noFill/>
            </a:ln>
            <a:effectLst/>
          </c:spPr>
          <c:invertIfNegative val="0"/>
          <c:cat>
            <c:strRef>
              <c:f>Sheet2!$A$85:$A$94</c:f>
              <c:strCache>
                <c:ptCount val="10"/>
                <c:pt idx="0">
                  <c:v>Industrial automation</c:v>
                </c:pt>
                <c:pt idx="1">
                  <c:v>Leisure</c:v>
                </c:pt>
                <c:pt idx="2">
                  <c:v>Other Consumer</c:v>
                </c:pt>
                <c:pt idx="3">
                  <c:v>Retail</c:v>
                </c:pt>
                <c:pt idx="4">
                  <c:v>Computer software</c:v>
                </c:pt>
                <c:pt idx="5">
                  <c:v>Industrial products and services</c:v>
                </c:pt>
                <c:pt idx="6">
                  <c:v>Energy</c:v>
                </c:pt>
                <c:pt idx="7">
                  <c:v>Semiconductors</c:v>
                </c:pt>
                <c:pt idx="8">
                  <c:v>Financial Services</c:v>
                </c:pt>
                <c:pt idx="9">
                  <c:v>Automotive</c:v>
                </c:pt>
              </c:strCache>
            </c:strRef>
          </c:cat>
          <c:val>
            <c:numRef>
              <c:f>Sheet2!$B$85:$B$94</c:f>
              <c:numCache>
                <c:formatCode>General</c:formatCode>
                <c:ptCount val="10"/>
                <c:pt idx="0">
                  <c:v>5276</c:v>
                </c:pt>
                <c:pt idx="1">
                  <c:v>7290</c:v>
                </c:pt>
                <c:pt idx="2">
                  <c:v>8624</c:v>
                </c:pt>
                <c:pt idx="3">
                  <c:v>8662</c:v>
                </c:pt>
                <c:pt idx="4">
                  <c:v>10973</c:v>
                </c:pt>
                <c:pt idx="5">
                  <c:v>11163</c:v>
                </c:pt>
                <c:pt idx="6">
                  <c:v>11614</c:v>
                </c:pt>
                <c:pt idx="7">
                  <c:v>13105</c:v>
                </c:pt>
                <c:pt idx="8">
                  <c:v>16353</c:v>
                </c:pt>
                <c:pt idx="9">
                  <c:v>29050</c:v>
                </c:pt>
              </c:numCache>
            </c:numRef>
          </c:val>
          <c:extLst>
            <c:ext xmlns:c16="http://schemas.microsoft.com/office/drawing/2014/chart" uri="{C3380CC4-5D6E-409C-BE32-E72D297353CC}">
              <c16:uniqueId val="{00000000-9530-7244-98D6-D395FB8B8A5F}"/>
            </c:ext>
          </c:extLst>
        </c:ser>
        <c:dLbls>
          <c:showLegendKey val="0"/>
          <c:showVal val="0"/>
          <c:showCatName val="0"/>
          <c:showSerName val="0"/>
          <c:showPercent val="0"/>
          <c:showBubbleSize val="0"/>
        </c:dLbls>
        <c:gapWidth val="182"/>
        <c:axId val="61476759"/>
        <c:axId val="61479711"/>
      </c:barChart>
      <c:catAx>
        <c:axId val="61476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79711"/>
        <c:crosses val="autoZero"/>
        <c:auto val="1"/>
        <c:lblAlgn val="ctr"/>
        <c:lblOffset val="100"/>
        <c:noMultiLvlLbl val="0"/>
      </c:catAx>
      <c:valAx>
        <c:axId val="61479711"/>
        <c:scaling>
          <c:orientation val="minMax"/>
        </c:scaling>
        <c:delete val="0"/>
        <c:axPos val="b"/>
        <c:numFmt formatCode="General" sourceLinked="1"/>
        <c:majorTickMark val="out"/>
        <c:minorTickMark val="none"/>
        <c:tickLblPos val="nextTo"/>
        <c:spPr>
          <a:noFill/>
          <a:ln>
            <a:solidFill>
              <a:srgbClr val="96969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76759"/>
        <c:crosses val="autoZero"/>
        <c:crossBetween val="between"/>
        <c:dispUnits>
          <c:builtInUnit val="thousands"/>
        </c:dispUnits>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581D74"/>
                </a:solidFill>
                <a:latin typeface="Arial" panose="020B0604020202020204" pitchFamily="34" charset="0"/>
                <a:cs typeface="Arial" panose="020B0604020202020204" pitchFamily="34" charset="0"/>
              </a:rPr>
              <a:t>Extraction</a:t>
            </a:r>
          </a:p>
        </c:rich>
      </c:tx>
      <c:layout>
        <c:manualLayout>
          <c:xMode val="edge"/>
          <c:yMode val="edge"/>
          <c:x val="0.44780710972430915"/>
          <c:y val="3.02648171500630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89722844277493E-2"/>
          <c:y val="0.228353401778633"/>
          <c:w val="0.94814262053697418"/>
          <c:h val="0.64829978850373837"/>
        </c:manualLayout>
      </c:layout>
      <c:barChart>
        <c:barDir val="col"/>
        <c:grouping val="percentStacked"/>
        <c:varyColors val="0"/>
        <c:ser>
          <c:idx val="0"/>
          <c:order val="0"/>
          <c:tx>
            <c:v>China</c:v>
          </c:tx>
          <c:spPr>
            <a:solidFill>
              <a:srgbClr val="C00000"/>
            </a:solidFill>
            <a:ln>
              <a:solidFill>
                <a:srgbClr val="C00000"/>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Extraction!$BO$5:$CG$5</c:f>
              <c:numCache>
                <c:formatCode>0%</c:formatCode>
                <c:ptCount val="19"/>
                <c:pt idx="0">
                  <c:v>0.72180874708965836</c:v>
                </c:pt>
                <c:pt idx="1">
                  <c:v>0.66336325168604826</c:v>
                </c:pt>
                <c:pt idx="2">
                  <c:v>0.51385924398266991</c:v>
                </c:pt>
                <c:pt idx="3">
                  <c:v>0.41779058993102031</c:v>
                </c:pt>
                <c:pt idx="4">
                  <c:v>0.41471692114157743</c:v>
                </c:pt>
                <c:pt idx="5">
                  <c:v>0.41433319673997177</c:v>
                </c:pt>
                <c:pt idx="6">
                  <c:v>0.32765497725293169</c:v>
                </c:pt>
                <c:pt idx="7">
                  <c:v>0.31877590054191901</c:v>
                </c:pt>
                <c:pt idx="8">
                  <c:v>0.2380243211043096</c:v>
                </c:pt>
                <c:pt idx="9">
                  <c:v>0.16729899038279744</c:v>
                </c:pt>
                <c:pt idx="10">
                  <c:v>0.14422967132862369</c:v>
                </c:pt>
                <c:pt idx="11">
                  <c:v>0.14473506905443825</c:v>
                </c:pt>
                <c:pt idx="12">
                  <c:v>8.4488859960404603E-2</c:v>
                </c:pt>
                <c:pt idx="13">
                  <c:v>5.1154165867382827E-2</c:v>
                </c:pt>
                <c:pt idx="14">
                  <c:v>5.0271394511236238E-2</c:v>
                </c:pt>
                <c:pt idx="15">
                  <c:v>2.8135643417740264E-2</c:v>
                </c:pt>
                <c:pt idx="16">
                  <c:v>1.5896872651598358E-2</c:v>
                </c:pt>
                <c:pt idx="17">
                  <c:v>6.5220169283989118E-4</c:v>
                </c:pt>
                <c:pt idx="18">
                  <c:v>2.6687699945301454E-3</c:v>
                </c:pt>
              </c:numCache>
            </c:numRef>
          </c:val>
          <c:extLst>
            <c:ext xmlns:c16="http://schemas.microsoft.com/office/drawing/2014/chart" uri="{C3380CC4-5D6E-409C-BE32-E72D297353CC}">
              <c16:uniqueId val="{00000000-0019-4401-B4C1-C7F7B3265D46}"/>
            </c:ext>
          </c:extLst>
        </c:ser>
        <c:ser>
          <c:idx val="1"/>
          <c:order val="1"/>
          <c:tx>
            <c:v>Russia</c:v>
          </c:tx>
          <c:spPr>
            <a:solidFill>
              <a:srgbClr val="002060"/>
            </a:solidFill>
            <a:ln>
              <a:solidFill>
                <a:srgbClr val="002060"/>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Extraction!$BO$6:$CG$6</c:f>
              <c:numCache>
                <c:formatCode>0%</c:formatCode>
                <c:ptCount val="19"/>
                <c:pt idx="0">
                  <c:v>1.3203818544323018E-2</c:v>
                </c:pt>
                <c:pt idx="1">
                  <c:v>1.3568793784487351E-2</c:v>
                </c:pt>
                <c:pt idx="2">
                  <c:v>5.8799813988066704E-2</c:v>
                </c:pt>
                <c:pt idx="3">
                  <c:v>0</c:v>
                </c:pt>
                <c:pt idx="4">
                  <c:v>9.3311307256854926E-3</c:v>
                </c:pt>
                <c:pt idx="5">
                  <c:v>9.3020079224149704E-2</c:v>
                </c:pt>
                <c:pt idx="6">
                  <c:v>2.7289005521350843E-2</c:v>
                </c:pt>
                <c:pt idx="7">
                  <c:v>9.4873779923190186E-3</c:v>
                </c:pt>
                <c:pt idx="8">
                  <c:v>1.4302000739493037E-2</c:v>
                </c:pt>
                <c:pt idx="9">
                  <c:v>0</c:v>
                </c:pt>
                <c:pt idx="10">
                  <c:v>4.0069807160923052E-2</c:v>
                </c:pt>
                <c:pt idx="11">
                  <c:v>5.9128003343731438E-2</c:v>
                </c:pt>
                <c:pt idx="12">
                  <c:v>4.020961185856875E-2</c:v>
                </c:pt>
                <c:pt idx="13">
                  <c:v>0.11880555022699661</c:v>
                </c:pt>
                <c:pt idx="14">
                  <c:v>0</c:v>
                </c:pt>
                <c:pt idx="15">
                  <c:v>5.923293351103213E-3</c:v>
                </c:pt>
                <c:pt idx="16">
                  <c:v>6.5032660847447826E-2</c:v>
                </c:pt>
                <c:pt idx="17">
                  <c:v>6.3974019367692538E-3</c:v>
                </c:pt>
                <c:pt idx="18">
                  <c:v>1.4046157865948133E-2</c:v>
                </c:pt>
              </c:numCache>
            </c:numRef>
          </c:val>
          <c:extLst>
            <c:ext xmlns:c16="http://schemas.microsoft.com/office/drawing/2014/chart" uri="{C3380CC4-5D6E-409C-BE32-E72D297353CC}">
              <c16:uniqueId val="{00000001-0019-4401-B4C1-C7F7B3265D46}"/>
            </c:ext>
          </c:extLst>
        </c:ser>
        <c:ser>
          <c:idx val="2"/>
          <c:order val="2"/>
          <c:tx>
            <c:v>Brazil</c:v>
          </c:tx>
          <c:spPr>
            <a:solidFill>
              <a:srgbClr val="006B31"/>
            </a:solidFill>
            <a:ln>
              <a:solidFill>
                <a:srgbClr val="006B31"/>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Extraction!$BO$7:$CG$7</c:f>
              <c:numCache>
                <c:formatCode>0%</c:formatCode>
                <c:ptCount val="19"/>
                <c:pt idx="0">
                  <c:v>7.2180874708965836E-2</c:v>
                </c:pt>
                <c:pt idx="1">
                  <c:v>3.5680902174022294E-3</c:v>
                </c:pt>
                <c:pt idx="2">
                  <c:v>1.5339081909930446E-3</c:v>
                </c:pt>
                <c:pt idx="3">
                  <c:v>1.7811180891588594E-2</c:v>
                </c:pt>
                <c:pt idx="4">
                  <c:v>0</c:v>
                </c:pt>
                <c:pt idx="5">
                  <c:v>2.8836376329888145E-2</c:v>
                </c:pt>
                <c:pt idx="6">
                  <c:v>0</c:v>
                </c:pt>
                <c:pt idx="7">
                  <c:v>6.4108110569698076E-2</c:v>
                </c:pt>
                <c:pt idx="8">
                  <c:v>7.959820878353395E-2</c:v>
                </c:pt>
                <c:pt idx="9">
                  <c:v>1.7898332430013739E-2</c:v>
                </c:pt>
                <c:pt idx="10">
                  <c:v>0.15544553146430376</c:v>
                </c:pt>
                <c:pt idx="11">
                  <c:v>2.9135537879519838E-3</c:v>
                </c:pt>
                <c:pt idx="12">
                  <c:v>1.9118759663190682E-2</c:v>
                </c:pt>
                <c:pt idx="13">
                  <c:v>2.5832853763028327E-2</c:v>
                </c:pt>
                <c:pt idx="14">
                  <c:v>2.7494546745802262E-2</c:v>
                </c:pt>
                <c:pt idx="15">
                  <c:v>0</c:v>
                </c:pt>
                <c:pt idx="16">
                  <c:v>1.1561361928435169E-3</c:v>
                </c:pt>
                <c:pt idx="17">
                  <c:v>0.88668302418157841</c:v>
                </c:pt>
                <c:pt idx="18">
                  <c:v>1.1236926292758506E-2</c:v>
                </c:pt>
              </c:numCache>
            </c:numRef>
          </c:val>
          <c:extLst>
            <c:ext xmlns:c16="http://schemas.microsoft.com/office/drawing/2014/chart" uri="{C3380CC4-5D6E-409C-BE32-E72D297353CC}">
              <c16:uniqueId val="{00000002-0019-4401-B4C1-C7F7B3265D46}"/>
            </c:ext>
          </c:extLst>
        </c:ser>
        <c:ser>
          <c:idx val="3"/>
          <c:order val="3"/>
          <c:tx>
            <c:v>India</c:v>
          </c:tx>
          <c:spPr>
            <a:solidFill>
              <a:srgbClr val="FFC000"/>
            </a:solidFill>
            <a:ln>
              <a:solidFill>
                <a:srgbClr val="FFC000"/>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Extraction!$BO$8:$CG$8</c:f>
              <c:numCache>
                <c:formatCode>0%</c:formatCode>
                <c:ptCount val="19"/>
                <c:pt idx="0">
                  <c:v>6.1617819873507418E-3</c:v>
                </c:pt>
                <c:pt idx="1">
                  <c:v>1.4573889620375303E-2</c:v>
                </c:pt>
                <c:pt idx="2">
                  <c:v>5.1130273033101484E-2</c:v>
                </c:pt>
                <c:pt idx="3">
                  <c:v>0</c:v>
                </c:pt>
                <c:pt idx="4">
                  <c:v>0</c:v>
                </c:pt>
                <c:pt idx="5">
                  <c:v>5.3119640607688689E-3</c:v>
                </c:pt>
                <c:pt idx="6">
                  <c:v>4.4484817219736308E-2</c:v>
                </c:pt>
                <c:pt idx="7">
                  <c:v>0</c:v>
                </c:pt>
                <c:pt idx="8">
                  <c:v>5.1867219917012451E-2</c:v>
                </c:pt>
                <c:pt idx="9">
                  <c:v>0</c:v>
                </c:pt>
                <c:pt idx="10">
                  <c:v>8.1722534964677754E-2</c:v>
                </c:pt>
                <c:pt idx="11">
                  <c:v>3.0240760231876034E-2</c:v>
                </c:pt>
                <c:pt idx="12">
                  <c:v>1.4652697694623831E-3</c:v>
                </c:pt>
                <c:pt idx="13">
                  <c:v>0.36362086237397956</c:v>
                </c:pt>
                <c:pt idx="14">
                  <c:v>2.2979759549535839E-2</c:v>
                </c:pt>
                <c:pt idx="15">
                  <c:v>0</c:v>
                </c:pt>
                <c:pt idx="16">
                  <c:v>0</c:v>
                </c:pt>
                <c:pt idx="17">
                  <c:v>0</c:v>
                </c:pt>
                <c:pt idx="18">
                  <c:v>7.0230789329740667E-2</c:v>
                </c:pt>
              </c:numCache>
            </c:numRef>
          </c:val>
          <c:extLst>
            <c:ext xmlns:c16="http://schemas.microsoft.com/office/drawing/2014/chart" uri="{C3380CC4-5D6E-409C-BE32-E72D297353CC}">
              <c16:uniqueId val="{00000003-0019-4401-B4C1-C7F7B3265D46}"/>
            </c:ext>
          </c:extLst>
        </c:ser>
        <c:ser>
          <c:idx val="4"/>
          <c:order val="4"/>
          <c:tx>
            <c:v>Sub-Saharan Africa</c:v>
          </c:tx>
          <c:spPr>
            <a:solidFill>
              <a:srgbClr val="581D7E"/>
            </a:solidFill>
            <a:ln>
              <a:solidFill>
                <a:srgbClr val="581D7E"/>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Extraction!$BO$9:$CG$9</c:f>
              <c:numCache>
                <c:formatCode>0%</c:formatCode>
                <c:ptCount val="19"/>
                <c:pt idx="0">
                  <c:v>0.13555920372171631</c:v>
                </c:pt>
                <c:pt idx="1">
                  <c:v>2.1107012553646991E-2</c:v>
                </c:pt>
                <c:pt idx="2">
                  <c:v>1.0976647014746226E-2</c:v>
                </c:pt>
                <c:pt idx="3">
                  <c:v>3.9946463502522393E-2</c:v>
                </c:pt>
                <c:pt idx="4">
                  <c:v>0</c:v>
                </c:pt>
                <c:pt idx="5">
                  <c:v>1.5966246262653857E-2</c:v>
                </c:pt>
                <c:pt idx="6">
                  <c:v>9.0278011416523671E-3</c:v>
                </c:pt>
                <c:pt idx="7">
                  <c:v>9.3325439834843718E-2</c:v>
                </c:pt>
                <c:pt idx="8">
                  <c:v>0.22864457088862414</c:v>
                </c:pt>
                <c:pt idx="9">
                  <c:v>5.2560595938843163E-3</c:v>
                </c:pt>
                <c:pt idx="10">
                  <c:v>3.1792626578563708E-2</c:v>
                </c:pt>
                <c:pt idx="11">
                  <c:v>5.4803946751376814E-3</c:v>
                </c:pt>
                <c:pt idx="12">
                  <c:v>0.10952229144506762</c:v>
                </c:pt>
                <c:pt idx="13">
                  <c:v>6.4253468891872875E-2</c:v>
                </c:pt>
                <c:pt idx="14">
                  <c:v>0.6563181656774717</c:v>
                </c:pt>
                <c:pt idx="15">
                  <c:v>0</c:v>
                </c:pt>
                <c:pt idx="16">
                  <c:v>0.73209434071333601</c:v>
                </c:pt>
                <c:pt idx="17">
                  <c:v>1.1401671412101006E-2</c:v>
                </c:pt>
                <c:pt idx="18">
                  <c:v>0.4076214115472846</c:v>
                </c:pt>
              </c:numCache>
            </c:numRef>
          </c:val>
          <c:extLst>
            <c:ext xmlns:c16="http://schemas.microsoft.com/office/drawing/2014/chart" uri="{C3380CC4-5D6E-409C-BE32-E72D297353CC}">
              <c16:uniqueId val="{00000004-0019-4401-B4C1-C7F7B3265D46}"/>
            </c:ext>
          </c:extLst>
        </c:ser>
        <c:ser>
          <c:idx val="5"/>
          <c:order val="5"/>
          <c:tx>
            <c:v>Northern Africa</c:v>
          </c:tx>
          <c:spPr>
            <a:solidFill>
              <a:srgbClr val="92D050"/>
            </a:solidFill>
            <a:ln>
              <a:solidFill>
                <a:srgbClr val="92D050"/>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Extraction!$BO$10:$CG$10</c:f>
              <c:numCache>
                <c:formatCode>0%</c:formatCode>
                <c:ptCount val="19"/>
                <c:pt idx="0">
                  <c:v>0</c:v>
                </c:pt>
                <c:pt idx="1">
                  <c:v>0</c:v>
                </c:pt>
                <c:pt idx="2">
                  <c:v>0</c:v>
                </c:pt>
                <c:pt idx="3">
                  <c:v>0</c:v>
                </c:pt>
                <c:pt idx="4">
                  <c:v>0</c:v>
                </c:pt>
                <c:pt idx="5">
                  <c:v>0.20094401189879948</c:v>
                </c:pt>
                <c:pt idx="6">
                  <c:v>2.8410471501680331E-3</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5-0019-4401-B4C1-C7F7B3265D46}"/>
            </c:ext>
          </c:extLst>
        </c:ser>
        <c:ser>
          <c:idx val="6"/>
          <c:order val="6"/>
          <c:tx>
            <c:v>East Asia</c:v>
          </c:tx>
          <c:spPr>
            <a:solidFill>
              <a:srgbClr val="FF0000"/>
            </a:solidFill>
            <a:ln>
              <a:solidFill>
                <a:srgbClr val="FF0000"/>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Extraction!$BO$11:$CG$11</c:f>
              <c:numCache>
                <c:formatCode>0%</c:formatCode>
                <c:ptCount val="19"/>
                <c:pt idx="0">
                  <c:v>1.3630742010589463E-2</c:v>
                </c:pt>
                <c:pt idx="1">
                  <c:v>0.14310554511372658</c:v>
                </c:pt>
                <c:pt idx="2">
                  <c:v>9.6636216032561801E-3</c:v>
                </c:pt>
                <c:pt idx="3">
                  <c:v>2.3782559456398639E-2</c:v>
                </c:pt>
                <c:pt idx="4">
                  <c:v>1.4204054549099027E-3</c:v>
                </c:pt>
                <c:pt idx="5">
                  <c:v>2.0033693029185447E-2</c:v>
                </c:pt>
                <c:pt idx="6">
                  <c:v>3.3184178357949512E-2</c:v>
                </c:pt>
                <c:pt idx="7">
                  <c:v>0.34848657346266526</c:v>
                </c:pt>
                <c:pt idx="8">
                  <c:v>6.3165030195965657E-2</c:v>
                </c:pt>
                <c:pt idx="9">
                  <c:v>0</c:v>
                </c:pt>
                <c:pt idx="10">
                  <c:v>5.9314452333896501E-3</c:v>
                </c:pt>
                <c:pt idx="11">
                  <c:v>1.5991082811553696E-2</c:v>
                </c:pt>
                <c:pt idx="12">
                  <c:v>3.8019384816523387E-2</c:v>
                </c:pt>
                <c:pt idx="13">
                  <c:v>0.14635419997016008</c:v>
                </c:pt>
                <c:pt idx="14">
                  <c:v>3.591538578602952E-2</c:v>
                </c:pt>
                <c:pt idx="15">
                  <c:v>0</c:v>
                </c:pt>
                <c:pt idx="16">
                  <c:v>4.0464766749523096E-2</c:v>
                </c:pt>
                <c:pt idx="17">
                  <c:v>0</c:v>
                </c:pt>
                <c:pt idx="18">
                  <c:v>9.8637738997834159E-4</c:v>
                </c:pt>
              </c:numCache>
            </c:numRef>
          </c:val>
          <c:extLst>
            <c:ext xmlns:c16="http://schemas.microsoft.com/office/drawing/2014/chart" uri="{C3380CC4-5D6E-409C-BE32-E72D297353CC}">
              <c16:uniqueId val="{00000006-0019-4401-B4C1-C7F7B3265D46}"/>
            </c:ext>
          </c:extLst>
        </c:ser>
        <c:ser>
          <c:idx val="7"/>
          <c:order val="7"/>
          <c:tx>
            <c:v>South &amp; Central Asia</c:v>
          </c:tx>
          <c:spPr>
            <a:solidFill>
              <a:schemeClr val="bg2"/>
            </a:solidFill>
            <a:ln>
              <a:no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Extraction!$BO$12:$CG$12</c:f>
              <c:numCache>
                <c:formatCode>0%</c:formatCode>
                <c:ptCount val="19"/>
                <c:pt idx="0">
                  <c:v>2.6407637088646037E-3</c:v>
                </c:pt>
                <c:pt idx="1">
                  <c:v>0</c:v>
                </c:pt>
                <c:pt idx="2">
                  <c:v>4.2949429347805247E-2</c:v>
                </c:pt>
                <c:pt idx="3">
                  <c:v>3.8402141459899106E-2</c:v>
                </c:pt>
                <c:pt idx="4">
                  <c:v>1.0675504745052774E-2</c:v>
                </c:pt>
                <c:pt idx="5">
                  <c:v>8.5902047382719424E-3</c:v>
                </c:pt>
                <c:pt idx="6">
                  <c:v>5.0465969114826901E-3</c:v>
                </c:pt>
                <c:pt idx="7">
                  <c:v>3.7949511969276073E-4</c:v>
                </c:pt>
                <c:pt idx="8">
                  <c:v>1.2992481820796188E-2</c:v>
                </c:pt>
                <c:pt idx="9">
                  <c:v>0</c:v>
                </c:pt>
                <c:pt idx="10">
                  <c:v>2.5186106355760914E-2</c:v>
                </c:pt>
                <c:pt idx="11">
                  <c:v>3.1762020926600083E-2</c:v>
                </c:pt>
                <c:pt idx="12">
                  <c:v>5.0255742264266323E-2</c:v>
                </c:pt>
                <c:pt idx="13">
                  <c:v>0</c:v>
                </c:pt>
                <c:pt idx="14">
                  <c:v>0</c:v>
                </c:pt>
                <c:pt idx="15">
                  <c:v>0</c:v>
                </c:pt>
                <c:pt idx="16">
                  <c:v>0</c:v>
                </c:pt>
                <c:pt idx="17">
                  <c:v>0</c:v>
                </c:pt>
                <c:pt idx="18">
                  <c:v>0.19948353401219537</c:v>
                </c:pt>
              </c:numCache>
            </c:numRef>
          </c:val>
          <c:extLst>
            <c:ext xmlns:c16="http://schemas.microsoft.com/office/drawing/2014/chart" uri="{C3380CC4-5D6E-409C-BE32-E72D297353CC}">
              <c16:uniqueId val="{00000007-0019-4401-B4C1-C7F7B3265D46}"/>
            </c:ext>
          </c:extLst>
        </c:ser>
        <c:ser>
          <c:idx val="8"/>
          <c:order val="8"/>
          <c:tx>
            <c:v>Middle East</c:v>
          </c:tx>
          <c:spPr>
            <a:solidFill>
              <a:srgbClr val="00B0F0"/>
            </a:solidFill>
            <a:ln>
              <a:solidFill>
                <a:srgbClr val="00B0F0"/>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Extraction!$BO$13:$CG$13</c:f>
              <c:numCache>
                <c:formatCode>0%</c:formatCode>
                <c:ptCount val="19"/>
                <c:pt idx="0">
                  <c:v>2.3766873379781435E-3</c:v>
                </c:pt>
                <c:pt idx="1">
                  <c:v>0</c:v>
                </c:pt>
                <c:pt idx="2">
                  <c:v>3.0933815185026397E-2</c:v>
                </c:pt>
                <c:pt idx="3">
                  <c:v>3.0577576443941108E-2</c:v>
                </c:pt>
                <c:pt idx="4">
                  <c:v>4.8383640799850702E-3</c:v>
                </c:pt>
                <c:pt idx="5">
                  <c:v>9.3262911866927714E-2</c:v>
                </c:pt>
                <c:pt idx="6">
                  <c:v>4.6899707297379134E-2</c:v>
                </c:pt>
                <c:pt idx="7">
                  <c:v>0</c:v>
                </c:pt>
                <c:pt idx="8">
                  <c:v>1.644601700833984E-2</c:v>
                </c:pt>
                <c:pt idx="9">
                  <c:v>0</c:v>
                </c:pt>
                <c:pt idx="10">
                  <c:v>6.1746324847687453E-3</c:v>
                </c:pt>
                <c:pt idx="11">
                  <c:v>4.1989451649896235E-3</c:v>
                </c:pt>
                <c:pt idx="12">
                  <c:v>4.4911522043453176E-3</c:v>
                </c:pt>
                <c:pt idx="13">
                  <c:v>7.0763262783212905E-3</c:v>
                </c:pt>
                <c:pt idx="14">
                  <c:v>0</c:v>
                </c:pt>
                <c:pt idx="15">
                  <c:v>0.80704871908781284</c:v>
                </c:pt>
                <c:pt idx="16">
                  <c:v>1.8064628013179952E-3</c:v>
                </c:pt>
                <c:pt idx="17">
                  <c:v>0</c:v>
                </c:pt>
                <c:pt idx="18">
                  <c:v>0.22649185155694496</c:v>
                </c:pt>
              </c:numCache>
            </c:numRef>
          </c:val>
          <c:extLst>
            <c:ext xmlns:c16="http://schemas.microsoft.com/office/drawing/2014/chart" uri="{C3380CC4-5D6E-409C-BE32-E72D297353CC}">
              <c16:uniqueId val="{00000008-0019-4401-B4C1-C7F7B3265D46}"/>
            </c:ext>
          </c:extLst>
        </c:ser>
        <c:ser>
          <c:idx val="9"/>
          <c:order val="9"/>
          <c:tx>
            <c:v>Latin America</c:v>
          </c:tx>
          <c:spPr>
            <a:solidFill>
              <a:srgbClr val="30879C"/>
            </a:solidFill>
            <a:ln>
              <a:solidFill>
                <a:srgbClr val="30879C"/>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Extraction!$BO$14:$CG$14</c:f>
              <c:numCache>
                <c:formatCode>0%</c:formatCode>
                <c:ptCount val="19"/>
                <c:pt idx="0">
                  <c:v>1.8485345962052225E-3</c:v>
                </c:pt>
                <c:pt idx="1">
                  <c:v>0</c:v>
                </c:pt>
                <c:pt idx="2">
                  <c:v>0.18698954411481611</c:v>
                </c:pt>
                <c:pt idx="3">
                  <c:v>0.11705961083084526</c:v>
                </c:pt>
                <c:pt idx="4">
                  <c:v>0.37369104971764688</c:v>
                </c:pt>
                <c:pt idx="5">
                  <c:v>2.8381065124679387E-3</c:v>
                </c:pt>
                <c:pt idx="6">
                  <c:v>3.3599120770671419E-2</c:v>
                </c:pt>
                <c:pt idx="7">
                  <c:v>0.13417429451857249</c:v>
                </c:pt>
                <c:pt idx="8">
                  <c:v>2.0017665666981637E-2</c:v>
                </c:pt>
                <c:pt idx="9">
                  <c:v>0.28953703820411664</c:v>
                </c:pt>
                <c:pt idx="10">
                  <c:v>5.4724343043863047E-2</c:v>
                </c:pt>
                <c:pt idx="11">
                  <c:v>0.50274643148574749</c:v>
                </c:pt>
                <c:pt idx="12">
                  <c:v>0.46497044294954587</c:v>
                </c:pt>
                <c:pt idx="13">
                  <c:v>3.4656947375151861E-2</c:v>
                </c:pt>
                <c:pt idx="14">
                  <c:v>1.1464515801755186E-2</c:v>
                </c:pt>
                <c:pt idx="15">
                  <c:v>6.1158003850140676E-2</c:v>
                </c:pt>
                <c:pt idx="16">
                  <c:v>3.4684085785305512E-2</c:v>
                </c:pt>
                <c:pt idx="17">
                  <c:v>0</c:v>
                </c:pt>
                <c:pt idx="18">
                  <c:v>0</c:v>
                </c:pt>
              </c:numCache>
            </c:numRef>
          </c:val>
          <c:extLst>
            <c:ext xmlns:c16="http://schemas.microsoft.com/office/drawing/2014/chart" uri="{C3380CC4-5D6E-409C-BE32-E72D297353CC}">
              <c16:uniqueId val="{00000009-0019-4401-B4C1-C7F7B3265D46}"/>
            </c:ext>
          </c:extLst>
        </c:ser>
        <c:ser>
          <c:idx val="10"/>
          <c:order val="10"/>
          <c:tx>
            <c:v>Oceania</c:v>
          </c:tx>
          <c:spPr>
            <a:solidFill>
              <a:schemeClr val="accent5">
                <a:lumMod val="60000"/>
              </a:schemeClr>
            </a:solidFill>
            <a:ln>
              <a:solidFill>
                <a:srgbClr val="245D91"/>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Extraction!$BO$15:$CG$15</c:f>
              <c:numCache>
                <c:formatCode>0%</c:formatCode>
                <c:ptCount val="19"/>
                <c:pt idx="0">
                  <c:v>0</c:v>
                </c:pt>
                <c:pt idx="1">
                  <c:v>0</c:v>
                </c:pt>
                <c:pt idx="2">
                  <c:v>0</c:v>
                </c:pt>
                <c:pt idx="3">
                  <c:v>0.13507670132811694</c:v>
                </c:pt>
                <c:pt idx="4">
                  <c:v>0</c:v>
                </c:pt>
                <c:pt idx="5">
                  <c:v>1.0320387318065231E-2</c:v>
                </c:pt>
                <c:pt idx="6">
                  <c:v>1.5453801208940326E-2</c:v>
                </c:pt>
                <c:pt idx="7">
                  <c:v>3.0807413816658316E-2</c:v>
                </c:pt>
                <c:pt idx="8">
                  <c:v>0.26788135245059774</c:v>
                </c:pt>
                <c:pt idx="9">
                  <c:v>0.50087600993231407</c:v>
                </c:pt>
                <c:pt idx="10">
                  <c:v>0.36690345706503036</c:v>
                </c:pt>
                <c:pt idx="11">
                  <c:v>6.3371937206917375E-2</c:v>
                </c:pt>
                <c:pt idx="12">
                  <c:v>5.1856499306932417E-2</c:v>
                </c:pt>
                <c:pt idx="13">
                  <c:v>8.1621160773280479E-2</c:v>
                </c:pt>
                <c:pt idx="14">
                  <c:v>0.16511946431288996</c:v>
                </c:pt>
                <c:pt idx="15">
                  <c:v>0</c:v>
                </c:pt>
                <c:pt idx="16">
                  <c:v>6.1947222382796693E-2</c:v>
                </c:pt>
                <c:pt idx="17">
                  <c:v>0</c:v>
                </c:pt>
                <c:pt idx="18">
                  <c:v>2.8092315731896265E-3</c:v>
                </c:pt>
              </c:numCache>
            </c:numRef>
          </c:val>
          <c:extLst>
            <c:ext xmlns:c16="http://schemas.microsoft.com/office/drawing/2014/chart" uri="{C3380CC4-5D6E-409C-BE32-E72D297353CC}">
              <c16:uniqueId val="{0000000A-0019-4401-B4C1-C7F7B3265D46}"/>
            </c:ext>
          </c:extLst>
        </c:ser>
        <c:ser>
          <c:idx val="11"/>
          <c:order val="11"/>
          <c:tx>
            <c:v>Canada</c:v>
          </c:tx>
          <c:spPr>
            <a:solidFill>
              <a:srgbClr val="FF6333"/>
            </a:solidFill>
            <a:ln>
              <a:solidFill>
                <a:srgbClr val="FF6333"/>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Extraction!$BO$16:$CG$16</c:f>
              <c:numCache>
                <c:formatCode>0%</c:formatCode>
                <c:ptCount val="19"/>
                <c:pt idx="0">
                  <c:v>1.0563054835458415E-2</c:v>
                </c:pt>
                <c:pt idx="1">
                  <c:v>0</c:v>
                </c:pt>
                <c:pt idx="2">
                  <c:v>5.5685980360350822E-3</c:v>
                </c:pt>
                <c:pt idx="3">
                  <c:v>2.1723463399567589E-2</c:v>
                </c:pt>
                <c:pt idx="4">
                  <c:v>8.7263352156873586E-3</c:v>
                </c:pt>
                <c:pt idx="5">
                  <c:v>0</c:v>
                </c:pt>
                <c:pt idx="6">
                  <c:v>1.7569633691828623E-2</c:v>
                </c:pt>
                <c:pt idx="7">
                  <c:v>0</c:v>
                </c:pt>
                <c:pt idx="8">
                  <c:v>0</c:v>
                </c:pt>
                <c:pt idx="9">
                  <c:v>0</c:v>
                </c:pt>
                <c:pt idx="10">
                  <c:v>2.4062316833325388E-2</c:v>
                </c:pt>
                <c:pt idx="11">
                  <c:v>1.2641867039544423E-2</c:v>
                </c:pt>
                <c:pt idx="12">
                  <c:v>2.8738606963012125E-2</c:v>
                </c:pt>
                <c:pt idx="13">
                  <c:v>7.7332310250015981E-2</c:v>
                </c:pt>
                <c:pt idx="14">
                  <c:v>0</c:v>
                </c:pt>
                <c:pt idx="15">
                  <c:v>0</c:v>
                </c:pt>
                <c:pt idx="16">
                  <c:v>2.6685068501069425E-2</c:v>
                </c:pt>
                <c:pt idx="17">
                  <c:v>9.4865700776711442E-2</c:v>
                </c:pt>
                <c:pt idx="18">
                  <c:v>0</c:v>
                </c:pt>
              </c:numCache>
            </c:numRef>
          </c:val>
          <c:extLst>
            <c:ext xmlns:c16="http://schemas.microsoft.com/office/drawing/2014/chart" uri="{C3380CC4-5D6E-409C-BE32-E72D297353CC}">
              <c16:uniqueId val="{0000000B-0019-4401-B4C1-C7F7B3265D46}"/>
            </c:ext>
          </c:extLst>
        </c:ser>
        <c:ser>
          <c:idx val="12"/>
          <c:order val="12"/>
          <c:tx>
            <c:v>United States</c:v>
          </c:tx>
          <c:spPr>
            <a:solidFill>
              <a:srgbClr val="0070C0"/>
            </a:solidFill>
            <a:ln>
              <a:solidFill>
                <a:srgbClr val="0070C0"/>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Extraction!$BO$17:$CG$17</c:f>
              <c:numCache>
                <c:formatCode>0%</c:formatCode>
                <c:ptCount val="19"/>
                <c:pt idx="0">
                  <c:v>0</c:v>
                </c:pt>
                <c:pt idx="1">
                  <c:v>0.14071341702431328</c:v>
                </c:pt>
                <c:pt idx="2">
                  <c:v>7.004847405534903E-2</c:v>
                </c:pt>
                <c:pt idx="3">
                  <c:v>7.4436322454442497E-2</c:v>
                </c:pt>
                <c:pt idx="4">
                  <c:v>0.17660028891945506</c:v>
                </c:pt>
                <c:pt idx="5">
                  <c:v>0.10032023554766349</c:v>
                </c:pt>
                <c:pt idx="6">
                  <c:v>0.26167539541021356</c:v>
                </c:pt>
                <c:pt idx="7">
                  <c:v>0</c:v>
                </c:pt>
                <c:pt idx="8">
                  <c:v>2.5676841543075468E-4</c:v>
                </c:pt>
                <c:pt idx="9">
                  <c:v>1.47472175655747E-2</c:v>
                </c:pt>
                <c:pt idx="10">
                  <c:v>1.5264306882279342E-2</c:v>
                </c:pt>
                <c:pt idx="11">
                  <c:v>4.413177061162564E-2</c:v>
                </c:pt>
                <c:pt idx="12">
                  <c:v>6.3227394161732967E-2</c:v>
                </c:pt>
                <c:pt idx="13">
                  <c:v>5.7548436600805674E-3</c:v>
                </c:pt>
                <c:pt idx="14">
                  <c:v>0</c:v>
                </c:pt>
                <c:pt idx="15">
                  <c:v>8.8849400266548195E-2</c:v>
                </c:pt>
                <c:pt idx="16">
                  <c:v>4.3355107231631889E-3</c:v>
                </c:pt>
                <c:pt idx="17">
                  <c:v>0</c:v>
                </c:pt>
                <c:pt idx="18">
                  <c:v>0</c:v>
                </c:pt>
              </c:numCache>
            </c:numRef>
          </c:val>
          <c:extLst>
            <c:ext xmlns:c16="http://schemas.microsoft.com/office/drawing/2014/chart" uri="{C3380CC4-5D6E-409C-BE32-E72D297353CC}">
              <c16:uniqueId val="{0000000C-0019-4401-B4C1-C7F7B3265D46}"/>
            </c:ext>
          </c:extLst>
        </c:ser>
        <c:ser>
          <c:idx val="13"/>
          <c:order val="13"/>
          <c:tx>
            <c:v>Europe</c:v>
          </c:tx>
          <c:spPr>
            <a:solidFill>
              <a:schemeClr val="tx1"/>
            </a:solidFill>
            <a:ln>
              <a:solidFill>
                <a:schemeClr val="tx1"/>
              </a:solidFill>
            </a:ln>
            <a:effectLst/>
          </c:spPr>
          <c:invertIfNegative val="0"/>
          <c:cat>
            <c:strRef>
              <c:f>Extraction!$BO$4:$CG$4</c:f>
              <c:strCache>
                <c:ptCount val="19"/>
                <c:pt idx="0">
                  <c:v>Natural graphite</c:v>
                </c:pt>
                <c:pt idx="1">
                  <c:v>REEs</c:v>
                </c:pt>
                <c:pt idx="2">
                  <c:v>Lead</c:v>
                </c:pt>
                <c:pt idx="3">
                  <c:v>Zinc</c:v>
                </c:pt>
                <c:pt idx="4">
                  <c:v>Molybdenum</c:v>
                </c:pt>
                <c:pt idx="5">
                  <c:v>Phosphate rock</c:v>
                </c:pt>
                <c:pt idx="6">
                  <c:v>Silica (quartz &amp; sand)</c:v>
                </c:pt>
                <c:pt idx="7">
                  <c:v>Tin</c:v>
                </c:pt>
                <c:pt idx="8">
                  <c:v>Bauxite</c:v>
                </c:pt>
                <c:pt idx="9">
                  <c:v>Lithium</c:v>
                </c:pt>
                <c:pt idx="10">
                  <c:v>Iron ore </c:v>
                </c:pt>
                <c:pt idx="11">
                  <c:v>Silver</c:v>
                </c:pt>
                <c:pt idx="12">
                  <c:v>Copper ore</c:v>
                </c:pt>
                <c:pt idx="13">
                  <c:v>Nickel ore</c:v>
                </c:pt>
                <c:pt idx="14">
                  <c:v>Manganese ore</c:v>
                </c:pt>
                <c:pt idx="15">
                  <c:v>Boron</c:v>
                </c:pt>
                <c:pt idx="16">
                  <c:v>Cobalt</c:v>
                </c:pt>
                <c:pt idx="17">
                  <c:v>Niobium</c:v>
                </c:pt>
                <c:pt idx="18">
                  <c:v>Chromite</c:v>
                </c:pt>
              </c:strCache>
            </c:strRef>
          </c:cat>
          <c:val>
            <c:numRef>
              <c:f>Extraction!$BO$18:$CG$18</c:f>
              <c:numCache>
                <c:formatCode>0%</c:formatCode>
                <c:ptCount val="19"/>
                <c:pt idx="0">
                  <c:v>2.002579145888991E-2</c:v>
                </c:pt>
                <c:pt idx="1">
                  <c:v>0</c:v>
                </c:pt>
                <c:pt idx="2">
                  <c:v>1.7546631448134602E-2</c:v>
                </c:pt>
                <c:pt idx="3">
                  <c:v>8.3393390301657572E-2</c:v>
                </c:pt>
                <c:pt idx="4">
                  <c:v>0</c:v>
                </c:pt>
                <c:pt idx="5">
                  <c:v>6.222586471186389E-3</c:v>
                </c:pt>
                <c:pt idx="6">
                  <c:v>0.17527391806569548</c:v>
                </c:pt>
                <c:pt idx="7">
                  <c:v>4.5539414363131292E-4</c:v>
                </c:pt>
                <c:pt idx="8">
                  <c:v>7.0611314243457539E-3</c:v>
                </c:pt>
                <c:pt idx="9">
                  <c:v>4.3863518912991414E-3</c:v>
                </c:pt>
                <c:pt idx="10">
                  <c:v>4.8493220604490593E-2</c:v>
                </c:pt>
                <c:pt idx="11">
                  <c:v>8.2658163659886305E-2</c:v>
                </c:pt>
                <c:pt idx="12">
                  <c:v>4.3635984636947553E-2</c:v>
                </c:pt>
                <c:pt idx="13">
                  <c:v>2.3537310569729523E-2</c:v>
                </c:pt>
                <c:pt idx="14">
                  <c:v>3.0436767615279258E-2</c:v>
                </c:pt>
                <c:pt idx="15">
                  <c:v>8.8849400266548199E-3</c:v>
                </c:pt>
                <c:pt idx="16">
                  <c:v>1.5896872651598358E-2</c:v>
                </c:pt>
                <c:pt idx="17">
                  <c:v>0</c:v>
                </c:pt>
                <c:pt idx="18">
                  <c:v>6.4424950437429657E-2</c:v>
                </c:pt>
              </c:numCache>
            </c:numRef>
          </c:val>
          <c:extLst>
            <c:ext xmlns:c16="http://schemas.microsoft.com/office/drawing/2014/chart" uri="{C3380CC4-5D6E-409C-BE32-E72D297353CC}">
              <c16:uniqueId val="{0000000D-0019-4401-B4C1-C7F7B3265D46}"/>
            </c:ext>
          </c:extLst>
        </c:ser>
        <c:dLbls>
          <c:showLegendKey val="0"/>
          <c:showVal val="0"/>
          <c:showCatName val="0"/>
          <c:showSerName val="0"/>
          <c:showPercent val="0"/>
          <c:showBubbleSize val="0"/>
        </c:dLbls>
        <c:gapWidth val="150"/>
        <c:overlap val="100"/>
        <c:axId val="1304803103"/>
        <c:axId val="754546560"/>
      </c:barChart>
      <c:catAx>
        <c:axId val="130480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1100" b="0" i="0" u="none" strike="noStrike" kern="1200" baseline="0">
                <a:solidFill>
                  <a:schemeClr val="tx1"/>
                </a:solidFill>
                <a:latin typeface="Trebuchet MS" panose="020B0703020202090204" pitchFamily="34" charset="0"/>
                <a:ea typeface="+mn-ea"/>
                <a:cs typeface="+mn-cs"/>
              </a:defRPr>
            </a:pPr>
            <a:endParaRPr lang="en-US"/>
          </a:p>
        </c:txPr>
        <c:crossAx val="754546560"/>
        <c:crosses val="autoZero"/>
        <c:auto val="1"/>
        <c:lblAlgn val="ctr"/>
        <c:lblOffset val="100"/>
        <c:noMultiLvlLbl val="0"/>
      </c:catAx>
      <c:valAx>
        <c:axId val="754546560"/>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rebuchet MS" panose="020B0703020202090204" pitchFamily="34" charset="0"/>
                <a:ea typeface="+mn-ea"/>
                <a:cs typeface="+mn-cs"/>
              </a:defRPr>
            </a:pPr>
            <a:endParaRPr lang="en-US"/>
          </a:p>
        </c:txPr>
        <c:crossAx val="1304803103"/>
        <c:crosses val="autoZero"/>
        <c:crossBetween val="between"/>
      </c:valAx>
      <c:spPr>
        <a:noFill/>
        <a:ln>
          <a:noFill/>
        </a:ln>
        <a:effectLst/>
      </c:spPr>
    </c:plotArea>
    <c:legend>
      <c:legendPos val="t"/>
      <c:layout>
        <c:manualLayout>
          <c:xMode val="edge"/>
          <c:yMode val="edge"/>
          <c:x val="0"/>
          <c:y val="8.3366870807815685E-2"/>
          <c:w val="1"/>
          <c:h val="0.1174865975672574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730855299611459E-2"/>
          <c:y val="0.24785469524642753"/>
          <c:w val="0.95406535841409568"/>
          <c:h val="0.52841644794400688"/>
        </c:manualLayout>
      </c:layout>
      <c:barChart>
        <c:barDir val="col"/>
        <c:grouping val="percentStacked"/>
        <c:varyColors val="0"/>
        <c:ser>
          <c:idx val="0"/>
          <c:order val="0"/>
          <c:tx>
            <c:v>China</c:v>
          </c:tx>
          <c:spPr>
            <a:solidFill>
              <a:srgbClr val="C00000"/>
            </a:solidFill>
            <a:ln>
              <a:solidFill>
                <a:srgbClr val="C00000"/>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Refining!$AS$4:$BE$4</c:f>
              <c:numCache>
                <c:formatCode>0%</c:formatCode>
                <c:ptCount val="13"/>
                <c:pt idx="0">
                  <c:v>0.87</c:v>
                </c:pt>
                <c:pt idx="1">
                  <c:v>0.74750830564784054</c:v>
                </c:pt>
                <c:pt idx="2">
                  <c:v>0.70376828820093362</c:v>
                </c:pt>
                <c:pt idx="3">
                  <c:v>0.62905124209628238</c:v>
                </c:pt>
                <c:pt idx="4">
                  <c:v>0.57083038270882724</c:v>
                </c:pt>
                <c:pt idx="5">
                  <c:v>0.55986872043796632</c:v>
                </c:pt>
                <c:pt idx="6">
                  <c:v>0.53</c:v>
                </c:pt>
                <c:pt idx="7">
                  <c:v>0.46932067202337474</c:v>
                </c:pt>
                <c:pt idx="8">
                  <c:v>0.45027445412911943</c:v>
                </c:pt>
                <c:pt idx="9">
                  <c:v>0.43616214255087571</c:v>
                </c:pt>
                <c:pt idx="10">
                  <c:v>0.40517817433498327</c:v>
                </c:pt>
                <c:pt idx="11">
                  <c:v>0.36874241447360795</c:v>
                </c:pt>
                <c:pt idx="12">
                  <c:v>0</c:v>
                </c:pt>
              </c:numCache>
            </c:numRef>
          </c:val>
          <c:extLst>
            <c:ext xmlns:c16="http://schemas.microsoft.com/office/drawing/2014/chart" uri="{C3380CC4-5D6E-409C-BE32-E72D297353CC}">
              <c16:uniqueId val="{00000000-4179-46C1-B136-348D038FB1D2}"/>
            </c:ext>
          </c:extLst>
        </c:ser>
        <c:ser>
          <c:idx val="1"/>
          <c:order val="1"/>
          <c:tx>
            <c:v>Russia</c:v>
          </c:tx>
          <c:spPr>
            <a:solidFill>
              <a:srgbClr val="002060"/>
            </a:solidFill>
            <a:ln>
              <a:solidFill>
                <a:srgbClr val="002060"/>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Refining!$AS$5:$BE$5</c:f>
              <c:numCache>
                <c:formatCode>0%</c:formatCode>
                <c:ptCount val="13"/>
                <c:pt idx="0">
                  <c:v>0</c:v>
                </c:pt>
                <c:pt idx="1">
                  <c:v>1.7184098980410126E-2</c:v>
                </c:pt>
                <c:pt idx="2">
                  <c:v>1.4075365764018674E-2</c:v>
                </c:pt>
                <c:pt idx="3">
                  <c:v>4.2317086910954697E-2</c:v>
                </c:pt>
                <c:pt idx="4">
                  <c:v>5.6020813448689921E-2</c:v>
                </c:pt>
                <c:pt idx="5">
                  <c:v>0</c:v>
                </c:pt>
                <c:pt idx="6">
                  <c:v>0</c:v>
                </c:pt>
                <c:pt idx="7">
                  <c:v>1.5485756026296567E-2</c:v>
                </c:pt>
                <c:pt idx="8">
                  <c:v>2.5278565845845303E-2</c:v>
                </c:pt>
                <c:pt idx="9">
                  <c:v>1.2313510779819035E-2</c:v>
                </c:pt>
                <c:pt idx="10">
                  <c:v>4.3368023749427984E-2</c:v>
                </c:pt>
                <c:pt idx="11">
                  <c:v>7.4134168733318531E-2</c:v>
                </c:pt>
                <c:pt idx="12">
                  <c:v>5.7037151225527976E-3</c:v>
                </c:pt>
              </c:numCache>
            </c:numRef>
          </c:val>
          <c:extLst>
            <c:ext xmlns:c16="http://schemas.microsoft.com/office/drawing/2014/chart" uri="{C3380CC4-5D6E-409C-BE32-E72D297353CC}">
              <c16:uniqueId val="{00000001-4179-46C1-B136-348D038FB1D2}"/>
            </c:ext>
          </c:extLst>
        </c:ser>
        <c:ser>
          <c:idx val="2"/>
          <c:order val="2"/>
          <c:tx>
            <c:v>Brazil</c:v>
          </c:tx>
          <c:spPr>
            <a:solidFill>
              <a:srgbClr val="006B31"/>
            </a:solidFill>
            <a:ln>
              <a:solidFill>
                <a:srgbClr val="006B31"/>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Refining!$AS$6:$BE$6</c:f>
              <c:numCache>
                <c:formatCode>0%</c:formatCode>
                <c:ptCount val="13"/>
                <c:pt idx="0">
                  <c:v>0</c:v>
                </c:pt>
                <c:pt idx="1">
                  <c:v>5.6707526635353417E-2</c:v>
                </c:pt>
                <c:pt idx="2">
                  <c:v>0</c:v>
                </c:pt>
                <c:pt idx="3">
                  <c:v>1.745177695909093E-2</c:v>
                </c:pt>
                <c:pt idx="4">
                  <c:v>1.0529880846085162E-2</c:v>
                </c:pt>
                <c:pt idx="5">
                  <c:v>3.257167284912503E-2</c:v>
                </c:pt>
                <c:pt idx="6">
                  <c:v>0</c:v>
                </c:pt>
                <c:pt idx="7">
                  <c:v>1.8772826880934988E-2</c:v>
                </c:pt>
                <c:pt idx="8">
                  <c:v>2.009219408946053E-2</c:v>
                </c:pt>
                <c:pt idx="9">
                  <c:v>1.715096144331937E-2</c:v>
                </c:pt>
                <c:pt idx="10">
                  <c:v>7.2052288097015837E-3</c:v>
                </c:pt>
                <c:pt idx="11">
                  <c:v>2.4176036826086454E-2</c:v>
                </c:pt>
                <c:pt idx="12">
                  <c:v>0.89872051795899488</c:v>
                </c:pt>
              </c:numCache>
            </c:numRef>
          </c:val>
          <c:extLst>
            <c:ext xmlns:c16="http://schemas.microsoft.com/office/drawing/2014/chart" uri="{C3380CC4-5D6E-409C-BE32-E72D297353CC}">
              <c16:uniqueId val="{00000002-4179-46C1-B136-348D038FB1D2}"/>
            </c:ext>
          </c:extLst>
        </c:ser>
        <c:ser>
          <c:idx val="3"/>
          <c:order val="3"/>
          <c:tx>
            <c:v>India</c:v>
          </c:tx>
          <c:spPr>
            <a:solidFill>
              <a:srgbClr val="FFC000"/>
            </a:solidFill>
            <a:ln>
              <a:solidFill>
                <a:srgbClr val="FFC000"/>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Refining!$AS$7:$BE$7</c:f>
              <c:numCache>
                <c:formatCode>0%</c:formatCode>
                <c:ptCount val="13"/>
                <c:pt idx="0">
                  <c:v>0</c:v>
                </c:pt>
                <c:pt idx="1">
                  <c:v>0</c:v>
                </c:pt>
                <c:pt idx="2">
                  <c:v>0</c:v>
                </c:pt>
                <c:pt idx="3">
                  <c:v>7.1837290595328951E-2</c:v>
                </c:pt>
                <c:pt idx="4">
                  <c:v>5.4773853874811415E-2</c:v>
                </c:pt>
                <c:pt idx="5">
                  <c:v>3.5853661899968283E-5</c:v>
                </c:pt>
                <c:pt idx="6">
                  <c:v>0</c:v>
                </c:pt>
                <c:pt idx="7">
                  <c:v>5.0255661066471877E-2</c:v>
                </c:pt>
                <c:pt idx="8">
                  <c:v>6.1616504249247923E-2</c:v>
                </c:pt>
                <c:pt idx="9">
                  <c:v>8.1093263849951081E-2</c:v>
                </c:pt>
                <c:pt idx="10">
                  <c:v>1.7648669647671349E-2</c:v>
                </c:pt>
                <c:pt idx="11">
                  <c:v>0</c:v>
                </c:pt>
                <c:pt idx="12">
                  <c:v>0</c:v>
                </c:pt>
              </c:numCache>
            </c:numRef>
          </c:val>
          <c:extLst>
            <c:ext xmlns:c16="http://schemas.microsoft.com/office/drawing/2014/chart" uri="{C3380CC4-5D6E-409C-BE32-E72D297353CC}">
              <c16:uniqueId val="{00000003-4179-46C1-B136-348D038FB1D2}"/>
            </c:ext>
          </c:extLst>
        </c:ser>
        <c:ser>
          <c:idx val="4"/>
          <c:order val="4"/>
          <c:tx>
            <c:v>Sub-Saharan Africa</c:v>
          </c:tx>
          <c:spPr>
            <a:solidFill>
              <a:srgbClr val="581D7E"/>
            </a:solidFill>
            <a:ln>
              <a:solidFill>
                <a:srgbClr val="581D7E"/>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Refining!$AS$8:$BE$8</c:f>
              <c:numCache>
                <c:formatCode>0%</c:formatCode>
                <c:ptCount val="13"/>
                <c:pt idx="0">
                  <c:v>0</c:v>
                </c:pt>
                <c:pt idx="1">
                  <c:v>0</c:v>
                </c:pt>
                <c:pt idx="2">
                  <c:v>1.1729471470015561E-2</c:v>
                </c:pt>
                <c:pt idx="3">
                  <c:v>1.6149342086149193E-3</c:v>
                </c:pt>
                <c:pt idx="4">
                  <c:v>2.1367652944979835E-2</c:v>
                </c:pt>
                <c:pt idx="5">
                  <c:v>8.2739219769157582E-4</c:v>
                </c:pt>
                <c:pt idx="6">
                  <c:v>0</c:v>
                </c:pt>
                <c:pt idx="7">
                  <c:v>1.1687363038714389E-3</c:v>
                </c:pt>
                <c:pt idx="8">
                  <c:v>0.22387329877226744</c:v>
                </c:pt>
                <c:pt idx="9">
                  <c:v>6.8377804896819373E-3</c:v>
                </c:pt>
                <c:pt idx="10">
                  <c:v>5.9972266494580408E-2</c:v>
                </c:pt>
                <c:pt idx="11">
                  <c:v>3.4525793687950286E-2</c:v>
                </c:pt>
                <c:pt idx="12">
                  <c:v>0</c:v>
                </c:pt>
              </c:numCache>
            </c:numRef>
          </c:val>
          <c:extLst>
            <c:ext xmlns:c16="http://schemas.microsoft.com/office/drawing/2014/chart" uri="{C3380CC4-5D6E-409C-BE32-E72D297353CC}">
              <c16:uniqueId val="{00000004-4179-46C1-B136-348D038FB1D2}"/>
            </c:ext>
          </c:extLst>
        </c:ser>
        <c:ser>
          <c:idx val="5"/>
          <c:order val="5"/>
          <c:tx>
            <c:v>Northern Africa</c:v>
          </c:tx>
          <c:spPr>
            <a:solidFill>
              <a:srgbClr val="92D050"/>
            </a:solidFill>
            <a:ln>
              <a:solidFill>
                <a:srgbClr val="92D050"/>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Refining!$AS$9:$BE$9</c:f>
              <c:numCache>
                <c:formatCode>0%</c:formatCode>
                <c:ptCount val="13"/>
                <c:pt idx="0">
                  <c:v>0</c:v>
                </c:pt>
                <c:pt idx="1">
                  <c:v>0</c:v>
                </c:pt>
                <c:pt idx="2">
                  <c:v>1.4857330528686378E-3</c:v>
                </c:pt>
                <c:pt idx="3">
                  <c:v>5.8807981558996122E-3</c:v>
                </c:pt>
                <c:pt idx="4">
                  <c:v>4.0025862865235998E-3</c:v>
                </c:pt>
                <c:pt idx="5">
                  <c:v>0</c:v>
                </c:pt>
                <c:pt idx="6">
                  <c:v>0</c:v>
                </c:pt>
                <c:pt idx="7">
                  <c:v>0</c:v>
                </c:pt>
                <c:pt idx="8">
                  <c:v>0</c:v>
                </c:pt>
                <c:pt idx="9">
                  <c:v>7.0362918741823056E-4</c:v>
                </c:pt>
                <c:pt idx="10">
                  <c:v>4.1409360975296463E-3</c:v>
                </c:pt>
                <c:pt idx="11">
                  <c:v>5.5734947774124535E-5</c:v>
                </c:pt>
                <c:pt idx="12">
                  <c:v>0</c:v>
                </c:pt>
              </c:numCache>
            </c:numRef>
          </c:val>
          <c:extLst>
            <c:ext xmlns:c16="http://schemas.microsoft.com/office/drawing/2014/chart" uri="{C3380CC4-5D6E-409C-BE32-E72D297353CC}">
              <c16:uniqueId val="{00000005-4179-46C1-B136-348D038FB1D2}"/>
            </c:ext>
          </c:extLst>
        </c:ser>
        <c:ser>
          <c:idx val="6"/>
          <c:order val="6"/>
          <c:tx>
            <c:v>East Asia</c:v>
          </c:tx>
          <c:spPr>
            <a:solidFill>
              <a:srgbClr val="FF0000"/>
            </a:solidFill>
            <a:ln>
              <a:solidFill>
                <a:srgbClr val="FF0000"/>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Refining!$AS$10:$BE$10</c:f>
              <c:numCache>
                <c:formatCode>0%</c:formatCode>
                <c:ptCount val="13"/>
                <c:pt idx="0">
                  <c:v>0.12</c:v>
                </c:pt>
                <c:pt idx="1">
                  <c:v>0</c:v>
                </c:pt>
                <c:pt idx="2">
                  <c:v>3.1278590586708163E-2</c:v>
                </c:pt>
                <c:pt idx="3">
                  <c:v>9.4884293755044452E-2</c:v>
                </c:pt>
                <c:pt idx="4">
                  <c:v>3.9317712983774129E-2</c:v>
                </c:pt>
                <c:pt idx="5">
                  <c:v>0.2725181681536743</c:v>
                </c:pt>
                <c:pt idx="6">
                  <c:v>0</c:v>
                </c:pt>
                <c:pt idx="7">
                  <c:v>0.10942293644996348</c:v>
                </c:pt>
                <c:pt idx="8">
                  <c:v>1.5791204101826488E-2</c:v>
                </c:pt>
                <c:pt idx="9">
                  <c:v>8.4347548841760392E-2</c:v>
                </c:pt>
                <c:pt idx="10">
                  <c:v>0.11081708164298597</c:v>
                </c:pt>
                <c:pt idx="11">
                  <c:v>0.20041885927951211</c:v>
                </c:pt>
                <c:pt idx="12">
                  <c:v>0</c:v>
                </c:pt>
              </c:numCache>
            </c:numRef>
          </c:val>
          <c:extLst>
            <c:ext xmlns:c16="http://schemas.microsoft.com/office/drawing/2014/chart" uri="{C3380CC4-5D6E-409C-BE32-E72D297353CC}">
              <c16:uniqueId val="{00000006-4179-46C1-B136-348D038FB1D2}"/>
            </c:ext>
          </c:extLst>
        </c:ser>
        <c:ser>
          <c:idx val="7"/>
          <c:order val="7"/>
          <c:tx>
            <c:v>South &amp; Central Asia</c:v>
          </c:tx>
          <c:spPr>
            <a:solidFill>
              <a:schemeClr val="bg2"/>
            </a:solidFill>
            <a:ln>
              <a:no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Refining!$AS$11:$BE$11</c:f>
              <c:numCache>
                <c:formatCode>0%</c:formatCode>
                <c:ptCount val="13"/>
                <c:pt idx="0">
                  <c:v>0</c:v>
                </c:pt>
                <c:pt idx="1">
                  <c:v>1.4320082483675106E-3</c:v>
                </c:pt>
                <c:pt idx="2">
                  <c:v>0</c:v>
                </c:pt>
                <c:pt idx="3">
                  <c:v>2.1874953497122668E-3</c:v>
                </c:pt>
                <c:pt idx="4">
                  <c:v>3.8486406601188458E-3</c:v>
                </c:pt>
                <c:pt idx="5">
                  <c:v>0</c:v>
                </c:pt>
                <c:pt idx="6">
                  <c:v>0</c:v>
                </c:pt>
                <c:pt idx="7">
                  <c:v>3.6084733382030679E-2</c:v>
                </c:pt>
                <c:pt idx="8">
                  <c:v>0.14219193288287982</c:v>
                </c:pt>
                <c:pt idx="9">
                  <c:v>1.8792968105808237E-2</c:v>
                </c:pt>
                <c:pt idx="10">
                  <c:v>2.7778848669863E-2</c:v>
                </c:pt>
                <c:pt idx="11">
                  <c:v>0</c:v>
                </c:pt>
                <c:pt idx="12">
                  <c:v>0</c:v>
                </c:pt>
              </c:numCache>
            </c:numRef>
          </c:val>
          <c:extLst>
            <c:ext xmlns:c16="http://schemas.microsoft.com/office/drawing/2014/chart" uri="{C3380CC4-5D6E-409C-BE32-E72D297353CC}">
              <c16:uniqueId val="{00000007-4179-46C1-B136-348D038FB1D2}"/>
            </c:ext>
          </c:extLst>
        </c:ser>
        <c:ser>
          <c:idx val="8"/>
          <c:order val="8"/>
          <c:tx>
            <c:v>Middle East</c:v>
          </c:tx>
          <c:spPr>
            <a:solidFill>
              <a:srgbClr val="00B0F0"/>
            </a:solidFill>
            <a:ln>
              <a:solidFill>
                <a:srgbClr val="00B0F0"/>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Refining!$AS$12:$BE$12</c:f>
              <c:numCache>
                <c:formatCode>0%</c:formatCode>
                <c:ptCount val="13"/>
                <c:pt idx="0">
                  <c:v>0</c:v>
                </c:pt>
                <c:pt idx="1">
                  <c:v>0</c:v>
                </c:pt>
                <c:pt idx="2">
                  <c:v>0</c:v>
                </c:pt>
                <c:pt idx="3">
                  <c:v>3.785281068705211E-2</c:v>
                </c:pt>
                <c:pt idx="4">
                  <c:v>7.4186397364450873E-2</c:v>
                </c:pt>
                <c:pt idx="5">
                  <c:v>0</c:v>
                </c:pt>
                <c:pt idx="6">
                  <c:v>0</c:v>
                </c:pt>
                <c:pt idx="7">
                  <c:v>1.0226442658875092E-2</c:v>
                </c:pt>
                <c:pt idx="8">
                  <c:v>8.6658083540288432E-3</c:v>
                </c:pt>
                <c:pt idx="9">
                  <c:v>1.8654089294941566E-2</c:v>
                </c:pt>
                <c:pt idx="10">
                  <c:v>1.5632033768174413E-2</c:v>
                </c:pt>
                <c:pt idx="11">
                  <c:v>0</c:v>
                </c:pt>
                <c:pt idx="12">
                  <c:v>0</c:v>
                </c:pt>
              </c:numCache>
            </c:numRef>
          </c:val>
          <c:extLst>
            <c:ext xmlns:c16="http://schemas.microsoft.com/office/drawing/2014/chart" uri="{C3380CC4-5D6E-409C-BE32-E72D297353CC}">
              <c16:uniqueId val="{00000008-4179-46C1-B136-348D038FB1D2}"/>
            </c:ext>
          </c:extLst>
        </c:ser>
        <c:ser>
          <c:idx val="9"/>
          <c:order val="9"/>
          <c:tx>
            <c:v>Latin America</c:v>
          </c:tx>
          <c:spPr>
            <a:solidFill>
              <a:srgbClr val="30879C"/>
            </a:solidFill>
            <a:ln>
              <a:solidFill>
                <a:srgbClr val="30879C"/>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Refining!$AS$13:$BE$13</c:f>
              <c:numCache>
                <c:formatCode>0%</c:formatCode>
                <c:ptCount val="13"/>
                <c:pt idx="0">
                  <c:v>0</c:v>
                </c:pt>
                <c:pt idx="1">
                  <c:v>0</c:v>
                </c:pt>
                <c:pt idx="2">
                  <c:v>1.4857330528686378E-3</c:v>
                </c:pt>
                <c:pt idx="3">
                  <c:v>8.9795727475069139E-3</c:v>
                </c:pt>
                <c:pt idx="4">
                  <c:v>4.9262600449521228E-3</c:v>
                </c:pt>
                <c:pt idx="5">
                  <c:v>8.2736461795165278E-2</c:v>
                </c:pt>
                <c:pt idx="6">
                  <c:v>0.44</c:v>
                </c:pt>
                <c:pt idx="7">
                  <c:v>4.879474068663258E-2</c:v>
                </c:pt>
                <c:pt idx="8">
                  <c:v>0</c:v>
                </c:pt>
                <c:pt idx="9">
                  <c:v>4.3150059918422988E-2</c:v>
                </c:pt>
                <c:pt idx="10">
                  <c:v>0.12659098388186174</c:v>
                </c:pt>
                <c:pt idx="11">
                  <c:v>8.6631727542606021E-2</c:v>
                </c:pt>
                <c:pt idx="12">
                  <c:v>0</c:v>
                </c:pt>
              </c:numCache>
            </c:numRef>
          </c:val>
          <c:extLst>
            <c:ext xmlns:c16="http://schemas.microsoft.com/office/drawing/2014/chart" uri="{C3380CC4-5D6E-409C-BE32-E72D297353CC}">
              <c16:uniqueId val="{00000009-4179-46C1-B136-348D038FB1D2}"/>
            </c:ext>
          </c:extLst>
        </c:ser>
        <c:ser>
          <c:idx val="10"/>
          <c:order val="10"/>
          <c:tx>
            <c:v>Oceania</c:v>
          </c:tx>
          <c:spPr>
            <a:solidFill>
              <a:schemeClr val="accent5">
                <a:lumMod val="60000"/>
              </a:schemeClr>
            </a:solidFill>
            <a:ln>
              <a:solidFill>
                <a:srgbClr val="245D91"/>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Refining!$AS$14:$BE$14</c:f>
              <c:numCache>
                <c:formatCode>0%</c:formatCode>
                <c:ptCount val="13"/>
                <c:pt idx="0">
                  <c:v>0</c:v>
                </c:pt>
                <c:pt idx="1">
                  <c:v>0</c:v>
                </c:pt>
                <c:pt idx="2">
                  <c:v>2.5804837234034234E-2</c:v>
                </c:pt>
                <c:pt idx="3">
                  <c:v>3.0725558264827952E-3</c:v>
                </c:pt>
                <c:pt idx="4">
                  <c:v>2.948058745651036E-2</c:v>
                </c:pt>
                <c:pt idx="5">
                  <c:v>0</c:v>
                </c:pt>
                <c:pt idx="6">
                  <c:v>0.01</c:v>
                </c:pt>
                <c:pt idx="7">
                  <c:v>3.2286340394448505E-2</c:v>
                </c:pt>
                <c:pt idx="8">
                  <c:v>0</c:v>
                </c:pt>
                <c:pt idx="9">
                  <c:v>1.0994206053409852E-2</c:v>
                </c:pt>
                <c:pt idx="10">
                  <c:v>1.7640387775476291E-2</c:v>
                </c:pt>
                <c:pt idx="11">
                  <c:v>4.7472799116088316E-2</c:v>
                </c:pt>
                <c:pt idx="12">
                  <c:v>0</c:v>
                </c:pt>
              </c:numCache>
            </c:numRef>
          </c:val>
          <c:extLst>
            <c:ext xmlns:c16="http://schemas.microsoft.com/office/drawing/2014/chart" uri="{C3380CC4-5D6E-409C-BE32-E72D297353CC}">
              <c16:uniqueId val="{0000000A-4179-46C1-B136-348D038FB1D2}"/>
            </c:ext>
          </c:extLst>
        </c:ser>
        <c:ser>
          <c:idx val="11"/>
          <c:order val="11"/>
          <c:tx>
            <c:v>Canada</c:v>
          </c:tx>
          <c:spPr>
            <a:solidFill>
              <a:srgbClr val="FF6333"/>
            </a:solidFill>
            <a:ln>
              <a:solidFill>
                <a:srgbClr val="FF6333"/>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Refining!$AS$15:$BE$15</c:f>
              <c:numCache>
                <c:formatCode>0%</c:formatCode>
                <c:ptCount val="13"/>
                <c:pt idx="0">
                  <c:v>0</c:v>
                </c:pt>
                <c:pt idx="1">
                  <c:v>8.5920494902050632E-3</c:v>
                </c:pt>
                <c:pt idx="2">
                  <c:v>4.6644198212428545E-2</c:v>
                </c:pt>
                <c:pt idx="3">
                  <c:v>4.5145879083306941E-3</c:v>
                </c:pt>
                <c:pt idx="4">
                  <c:v>4.8015640875642723E-2</c:v>
                </c:pt>
                <c:pt idx="5">
                  <c:v>0</c:v>
                </c:pt>
                <c:pt idx="6">
                  <c:v>0</c:v>
                </c:pt>
                <c:pt idx="7">
                  <c:v>4.981738495252009E-2</c:v>
                </c:pt>
                <c:pt idx="8">
                  <c:v>0</c:v>
                </c:pt>
                <c:pt idx="9">
                  <c:v>1.2929186318809988E-2</c:v>
                </c:pt>
                <c:pt idx="10">
                  <c:v>1.1644312306253365E-2</c:v>
                </c:pt>
                <c:pt idx="11">
                  <c:v>5.5617235564425584E-2</c:v>
                </c:pt>
                <c:pt idx="12">
                  <c:v>9.5575766918452293E-2</c:v>
                </c:pt>
              </c:numCache>
            </c:numRef>
          </c:val>
          <c:extLst>
            <c:ext xmlns:c16="http://schemas.microsoft.com/office/drawing/2014/chart" uri="{C3380CC4-5D6E-409C-BE32-E72D297353CC}">
              <c16:uniqueId val="{0000000B-4179-46C1-B136-348D038FB1D2}"/>
            </c:ext>
          </c:extLst>
        </c:ser>
        <c:ser>
          <c:idx val="12"/>
          <c:order val="12"/>
          <c:tx>
            <c:v>United States</c:v>
          </c:tx>
          <c:spPr>
            <a:solidFill>
              <a:srgbClr val="0070C0"/>
            </a:solidFill>
            <a:ln>
              <a:solidFill>
                <a:srgbClr val="0070C0"/>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Refining!$AS$16:$BE$16</c:f>
              <c:numCache>
                <c:formatCode>0%</c:formatCode>
                <c:ptCount val="13"/>
                <c:pt idx="0">
                  <c:v>0</c:v>
                </c:pt>
                <c:pt idx="1">
                  <c:v>5.8712338183067932E-2</c:v>
                </c:pt>
                <c:pt idx="2">
                  <c:v>0</c:v>
                </c:pt>
                <c:pt idx="3">
                  <c:v>1.5376951437886683E-2</c:v>
                </c:pt>
                <c:pt idx="4">
                  <c:v>1.5579297392161089E-2</c:v>
                </c:pt>
                <c:pt idx="5">
                  <c:v>2.633865162651516E-2</c:v>
                </c:pt>
                <c:pt idx="6">
                  <c:v>0.01</c:v>
                </c:pt>
                <c:pt idx="7">
                  <c:v>1.3148283418553688E-2</c:v>
                </c:pt>
                <c:pt idx="8">
                  <c:v>0</c:v>
                </c:pt>
                <c:pt idx="9">
                  <c:v>0.10378530514418902</c:v>
                </c:pt>
                <c:pt idx="10">
                  <c:v>4.265164180455535E-2</c:v>
                </c:pt>
                <c:pt idx="11">
                  <c:v>0</c:v>
                </c:pt>
                <c:pt idx="12">
                  <c:v>0</c:v>
                </c:pt>
              </c:numCache>
            </c:numRef>
          </c:val>
          <c:extLst>
            <c:ext xmlns:c16="http://schemas.microsoft.com/office/drawing/2014/chart" uri="{C3380CC4-5D6E-409C-BE32-E72D297353CC}">
              <c16:uniqueId val="{0000000C-4179-46C1-B136-348D038FB1D2}"/>
            </c:ext>
          </c:extLst>
        </c:ser>
        <c:ser>
          <c:idx val="13"/>
          <c:order val="13"/>
          <c:tx>
            <c:v>Europe</c:v>
          </c:tx>
          <c:spPr>
            <a:solidFill>
              <a:schemeClr val="tx1"/>
            </a:solidFill>
            <a:ln>
              <a:solidFill>
                <a:schemeClr val="tx1"/>
              </a:solidFill>
            </a:ln>
            <a:effectLst/>
          </c:spPr>
          <c:invertIfNegative val="0"/>
          <c:cat>
            <c:strRef>
              <c:f>Refining!$AS$3:$BE$3</c:f>
              <c:strCache>
                <c:ptCount val="13"/>
                <c:pt idx="0">
                  <c:v>REEs</c:v>
                </c:pt>
                <c:pt idx="1">
                  <c:v>Silicon</c:v>
                </c:pt>
                <c:pt idx="2">
                  <c:v>Cobalt</c:v>
                </c:pt>
                <c:pt idx="3">
                  <c:v>Iron</c:v>
                </c:pt>
                <c:pt idx="4">
                  <c:v>Aluminium</c:v>
                </c:pt>
                <c:pt idx="5">
                  <c:v>Tin</c:v>
                </c:pt>
                <c:pt idx="6">
                  <c:v>Lithium</c:v>
                </c:pt>
                <c:pt idx="7">
                  <c:v>Zinc</c:v>
                </c:pt>
                <c:pt idx="8">
                  <c:v>Ferrochromium</c:v>
                </c:pt>
                <c:pt idx="9">
                  <c:v>Lead</c:v>
                </c:pt>
                <c:pt idx="10">
                  <c:v>Copper</c:v>
                </c:pt>
                <c:pt idx="11">
                  <c:v>Nickel</c:v>
                </c:pt>
                <c:pt idx="12">
                  <c:v>Niobium</c:v>
                </c:pt>
              </c:strCache>
            </c:strRef>
          </c:cat>
          <c:val>
            <c:numRef>
              <c:f>Refining!$AS$17:$BE$17</c:f>
              <c:numCache>
                <c:formatCode>0%</c:formatCode>
                <c:ptCount val="13"/>
                <c:pt idx="0">
                  <c:v>0.01</c:v>
                </c:pt>
                <c:pt idx="1">
                  <c:v>0.10986367281475541</c:v>
                </c:pt>
                <c:pt idx="2">
                  <c:v>0.16372778242612387</c:v>
                </c:pt>
                <c:pt idx="3">
                  <c:v>6.4978603361812576E-2</c:v>
                </c:pt>
                <c:pt idx="4">
                  <c:v>6.7120293112472681E-2</c:v>
                </c:pt>
                <c:pt idx="5">
                  <c:v>2.5138932939862378E-2</c:v>
                </c:pt>
                <c:pt idx="6">
                  <c:v>0.01</c:v>
                </c:pt>
                <c:pt idx="7">
                  <c:v>0.1452154857560263</c:v>
                </c:pt>
                <c:pt idx="8">
                  <c:v>5.2216037575324205E-2</c:v>
                </c:pt>
                <c:pt idx="9">
                  <c:v>0.15308534802159263</c:v>
                </c:pt>
                <c:pt idx="10">
                  <c:v>0.10973141101693565</c:v>
                </c:pt>
                <c:pt idx="11">
                  <c:v>0.10822522982863064</c:v>
                </c:pt>
                <c:pt idx="12">
                  <c:v>0</c:v>
                </c:pt>
              </c:numCache>
            </c:numRef>
          </c:val>
          <c:extLst>
            <c:ext xmlns:c16="http://schemas.microsoft.com/office/drawing/2014/chart" uri="{C3380CC4-5D6E-409C-BE32-E72D297353CC}">
              <c16:uniqueId val="{0000000D-4179-46C1-B136-348D038FB1D2}"/>
            </c:ext>
          </c:extLst>
        </c:ser>
        <c:dLbls>
          <c:showLegendKey val="0"/>
          <c:showVal val="0"/>
          <c:showCatName val="0"/>
          <c:showSerName val="0"/>
          <c:showPercent val="0"/>
          <c:showBubbleSize val="0"/>
        </c:dLbls>
        <c:gapWidth val="150"/>
        <c:overlap val="100"/>
        <c:axId val="1304803103"/>
        <c:axId val="754546560"/>
      </c:barChart>
      <c:catAx>
        <c:axId val="130480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1200" b="0" i="0" u="none" strike="noStrike" kern="1200" baseline="0">
                <a:solidFill>
                  <a:schemeClr val="tx1"/>
                </a:solidFill>
                <a:latin typeface="Trebuchet MS" panose="020B0703020202090204" pitchFamily="34" charset="0"/>
                <a:ea typeface="+mn-ea"/>
                <a:cs typeface="+mn-cs"/>
              </a:defRPr>
            </a:pPr>
            <a:endParaRPr lang="en-US"/>
          </a:p>
        </c:txPr>
        <c:crossAx val="754546560"/>
        <c:crosses val="autoZero"/>
        <c:auto val="1"/>
        <c:lblAlgn val="ctr"/>
        <c:lblOffset val="100"/>
        <c:noMultiLvlLbl val="0"/>
      </c:catAx>
      <c:valAx>
        <c:axId val="754546560"/>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rebuchet MS" panose="020B0703020202090204" pitchFamily="34" charset="0"/>
                <a:ea typeface="+mn-ea"/>
                <a:cs typeface="+mn-cs"/>
              </a:defRPr>
            </a:pPr>
            <a:endParaRPr lang="en-US"/>
          </a:p>
        </c:txPr>
        <c:crossAx val="1304803103"/>
        <c:crosses val="autoZero"/>
        <c:crossBetween val="between"/>
      </c:valAx>
      <c:spPr>
        <a:noFill/>
        <a:ln>
          <a:noFill/>
        </a:ln>
        <a:effectLst/>
      </c:spPr>
    </c:plotArea>
    <c:legend>
      <c:legendPos val="t"/>
      <c:layout>
        <c:manualLayout>
          <c:xMode val="edge"/>
          <c:yMode val="edge"/>
          <c:x val="3.9555003417994429E-2"/>
          <c:y val="5.5555555555555552E-2"/>
          <c:w val="0.89119209128674348"/>
          <c:h val="0.132678623505395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i="0" u="none" strike="noStrike" kern="1200" spc="0" baseline="0" dirty="0">
                <a:solidFill>
                  <a:srgbClr val="581D74"/>
                </a:solidFill>
                <a:latin typeface="+mj-lt"/>
                <a:cs typeface="Arial" panose="020B0604020202020204" pitchFamily="34" charset="0"/>
              </a:rPr>
              <a:t>Share in solar PV manufacturing, all components (%)</a:t>
            </a:r>
          </a:p>
        </c:rich>
      </c:tx>
      <c:layout>
        <c:manualLayout>
          <c:xMode val="edge"/>
          <c:yMode val="edge"/>
          <c:x val="0.19900061971420238"/>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6759355609823965E-2"/>
          <c:y val="0.25226523767862352"/>
          <c:w val="0.95324064439017608"/>
          <c:h val="0.59109033245844278"/>
        </c:manualLayout>
      </c:layout>
      <c:barChart>
        <c:barDir val="col"/>
        <c:grouping val="stacked"/>
        <c:varyColors val="0"/>
        <c:ser>
          <c:idx val="0"/>
          <c:order val="0"/>
          <c:tx>
            <c:v>China</c:v>
          </c:tx>
          <c:spPr>
            <a:solidFill>
              <a:srgbClr val="C00000"/>
            </a:solidFill>
            <a:ln>
              <a:solidFill>
                <a:srgbClr val="C00000"/>
              </a:solidFill>
            </a:ln>
            <a:effectLst/>
          </c:spPr>
          <c:invertIfNegative val="0"/>
          <c:cat>
            <c:strRef>
              <c:f>[2]Solar!$D$2:$U$2</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Manufacturing!$E$23:$V$23</c:f>
              <c:numCache>
                <c:formatCode>0</c:formatCode>
                <c:ptCount val="18"/>
                <c:pt idx="0">
                  <c:v>5.8601191376130144</c:v>
                </c:pt>
                <c:pt idx="1">
                  <c:v>10.162546715295601</c:v>
                </c:pt>
                <c:pt idx="2">
                  <c:v>17.37510479088397</c:v>
                </c:pt>
                <c:pt idx="3">
                  <c:v>23.976987278178431</c:v>
                </c:pt>
                <c:pt idx="4">
                  <c:v>34.914421567808027</c:v>
                </c:pt>
                <c:pt idx="5">
                  <c:v>41.360460840789315</c:v>
                </c:pt>
                <c:pt idx="6">
                  <c:v>52.442132087492034</c:v>
                </c:pt>
                <c:pt idx="7">
                  <c:v>51.223450063749908</c:v>
                </c:pt>
                <c:pt idx="8">
                  <c:v>54.047128086796029</c:v>
                </c:pt>
                <c:pt idx="9">
                  <c:v>55.425784877786498</c:v>
                </c:pt>
                <c:pt idx="10">
                  <c:v>59.013577048123132</c:v>
                </c:pt>
                <c:pt idx="11">
                  <c:v>60.826239668079261</c:v>
                </c:pt>
                <c:pt idx="12">
                  <c:v>64.893547176022594</c:v>
                </c:pt>
                <c:pt idx="13">
                  <c:v>69.792235973296741</c:v>
                </c:pt>
                <c:pt idx="14">
                  <c:v>75.835761572476542</c:v>
                </c:pt>
                <c:pt idx="15">
                  <c:v>82.379285049087187</c:v>
                </c:pt>
                <c:pt idx="16">
                  <c:v>85.170958559259361</c:v>
                </c:pt>
                <c:pt idx="17">
                  <c:v>86.610456495049192</c:v>
                </c:pt>
              </c:numCache>
            </c:numRef>
          </c:val>
          <c:extLst>
            <c:ext xmlns:c16="http://schemas.microsoft.com/office/drawing/2014/chart" uri="{C3380CC4-5D6E-409C-BE32-E72D297353CC}">
              <c16:uniqueId val="{00000000-356E-4501-BCA3-17EBAD40BD83}"/>
            </c:ext>
          </c:extLst>
        </c:ser>
        <c:ser>
          <c:idx val="1"/>
          <c:order val="1"/>
          <c:tx>
            <c:v>US</c:v>
          </c:tx>
          <c:spPr>
            <a:solidFill>
              <a:srgbClr val="0070C0"/>
            </a:solidFill>
            <a:ln>
              <a:solidFill>
                <a:srgbClr val="0070C0"/>
              </a:solidFill>
            </a:ln>
            <a:effectLst/>
          </c:spPr>
          <c:invertIfNegative val="0"/>
          <c:cat>
            <c:strRef>
              <c:f>[2]Solar!$D$2:$U$2</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Manufacturing!$E$24:$V$24</c:f>
              <c:numCache>
                <c:formatCode>0</c:formatCode>
                <c:ptCount val="18"/>
                <c:pt idx="0">
                  <c:v>50.270629856974395</c:v>
                </c:pt>
                <c:pt idx="1">
                  <c:v>46.346075915169529</c:v>
                </c:pt>
                <c:pt idx="2">
                  <c:v>32.881050703263263</c:v>
                </c:pt>
                <c:pt idx="3">
                  <c:v>37.186005996272584</c:v>
                </c:pt>
                <c:pt idx="4">
                  <c:v>23.341598640403422</c:v>
                </c:pt>
                <c:pt idx="5">
                  <c:v>19.961085917391838</c:v>
                </c:pt>
                <c:pt idx="6">
                  <c:v>14.049610402339219</c:v>
                </c:pt>
                <c:pt idx="7">
                  <c:v>12.087902371567363</c:v>
                </c:pt>
                <c:pt idx="8">
                  <c:v>11.401102228193208</c:v>
                </c:pt>
                <c:pt idx="9">
                  <c:v>10.241149189316634</c:v>
                </c:pt>
                <c:pt idx="10">
                  <c:v>9.1585492835503999</c:v>
                </c:pt>
                <c:pt idx="11">
                  <c:v>6.9111536021238775</c:v>
                </c:pt>
                <c:pt idx="12">
                  <c:v>5.8123685753334975</c:v>
                </c:pt>
                <c:pt idx="13">
                  <c:v>5.0577504645542097</c:v>
                </c:pt>
                <c:pt idx="14">
                  <c:v>3.1449530966439183</c:v>
                </c:pt>
                <c:pt idx="15">
                  <c:v>2.6854101524902583</c:v>
                </c:pt>
                <c:pt idx="16">
                  <c:v>1.9889656735364512</c:v>
                </c:pt>
                <c:pt idx="17">
                  <c:v>1.6887287338361212</c:v>
                </c:pt>
              </c:numCache>
            </c:numRef>
          </c:val>
          <c:extLst>
            <c:ext xmlns:c16="http://schemas.microsoft.com/office/drawing/2014/chart" uri="{C3380CC4-5D6E-409C-BE32-E72D297353CC}">
              <c16:uniqueId val="{00000001-356E-4501-BCA3-17EBAD40BD83}"/>
            </c:ext>
          </c:extLst>
        </c:ser>
        <c:ser>
          <c:idx val="2"/>
          <c:order val="2"/>
          <c:tx>
            <c:v>EU</c:v>
          </c:tx>
          <c:spPr>
            <a:solidFill>
              <a:schemeClr val="tx1"/>
            </a:solidFill>
            <a:ln>
              <a:solidFill>
                <a:schemeClr val="tx1"/>
              </a:solidFill>
            </a:ln>
            <a:effectLst/>
          </c:spPr>
          <c:invertIfNegative val="0"/>
          <c:cat>
            <c:strRef>
              <c:f>[2]Solar!$D$2:$U$2</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Manufacturing!$E$25:$V$25</c:f>
              <c:numCache>
                <c:formatCode>0</c:formatCode>
                <c:ptCount val="18"/>
                <c:pt idx="0">
                  <c:v>16.803241510689123</c:v>
                </c:pt>
                <c:pt idx="1">
                  <c:v>15.045702192804718</c:v>
                </c:pt>
                <c:pt idx="2">
                  <c:v>16.409476200825907</c:v>
                </c:pt>
                <c:pt idx="3">
                  <c:v>11.813264727331658</c:v>
                </c:pt>
                <c:pt idx="4">
                  <c:v>12.466219039924219</c:v>
                </c:pt>
                <c:pt idx="5">
                  <c:v>10.596274053192793</c:v>
                </c:pt>
                <c:pt idx="6">
                  <c:v>7.3349723116127876</c:v>
                </c:pt>
                <c:pt idx="7">
                  <c:v>10.43906976415186</c:v>
                </c:pt>
                <c:pt idx="8">
                  <c:v>9.5321908440458536</c:v>
                </c:pt>
                <c:pt idx="9">
                  <c:v>8.7370936160302257</c:v>
                </c:pt>
                <c:pt idx="10">
                  <c:v>7.861127431550802</c:v>
                </c:pt>
                <c:pt idx="11">
                  <c:v>9.4880434476620668</c:v>
                </c:pt>
                <c:pt idx="12">
                  <c:v>8.1125892115722138</c:v>
                </c:pt>
                <c:pt idx="13">
                  <c:v>6.8624474213698976</c:v>
                </c:pt>
                <c:pt idx="14">
                  <c:v>5.5776014109347436</c:v>
                </c:pt>
                <c:pt idx="15">
                  <c:v>4.6298560421208164</c:v>
                </c:pt>
                <c:pt idx="16">
                  <c:v>3.4755984583180846</c:v>
                </c:pt>
                <c:pt idx="17">
                  <c:v>2.9027217500837095</c:v>
                </c:pt>
              </c:numCache>
            </c:numRef>
          </c:val>
          <c:extLst>
            <c:ext xmlns:c16="http://schemas.microsoft.com/office/drawing/2014/chart" uri="{C3380CC4-5D6E-409C-BE32-E72D297353CC}">
              <c16:uniqueId val="{00000002-356E-4501-BCA3-17EBAD40BD83}"/>
            </c:ext>
          </c:extLst>
        </c:ser>
        <c:ser>
          <c:idx val="3"/>
          <c:order val="3"/>
          <c:tx>
            <c:v>Other</c:v>
          </c:tx>
          <c:spPr>
            <a:solidFill>
              <a:schemeClr val="bg1">
                <a:lumMod val="75000"/>
              </a:schemeClr>
            </a:solidFill>
            <a:ln>
              <a:noFill/>
            </a:ln>
            <a:effectLst/>
          </c:spPr>
          <c:invertIfNegative val="0"/>
          <c:cat>
            <c:strRef>
              <c:f>[2]Solar!$D$2:$U$2</c:f>
              <c:strCache>
                <c:ptCount val="18"/>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pt idx="14">
                  <c:v>19</c:v>
                </c:pt>
                <c:pt idx="15">
                  <c:v>20</c:v>
                </c:pt>
                <c:pt idx="16">
                  <c:v>21</c:v>
                </c:pt>
                <c:pt idx="17">
                  <c:v>22</c:v>
                </c:pt>
              </c:strCache>
            </c:strRef>
          </c:cat>
          <c:val>
            <c:numRef>
              <c:f>Manufacturing!$E$26:$V$26</c:f>
              <c:numCache>
                <c:formatCode>0</c:formatCode>
                <c:ptCount val="18"/>
                <c:pt idx="0">
                  <c:v>27.066009494723474</c:v>
                </c:pt>
                <c:pt idx="1">
                  <c:v>28.445675176730163</c:v>
                </c:pt>
                <c:pt idx="2">
                  <c:v>33.334368305026857</c:v>
                </c:pt>
                <c:pt idx="3">
                  <c:v>27.023741998217332</c:v>
                </c:pt>
                <c:pt idx="4">
                  <c:v>29.277760751864321</c:v>
                </c:pt>
                <c:pt idx="5">
                  <c:v>28.082179188626043</c:v>
                </c:pt>
                <c:pt idx="6">
                  <c:v>26.173285198555959</c:v>
                </c:pt>
                <c:pt idx="7">
                  <c:v>26.249577800530858</c:v>
                </c:pt>
                <c:pt idx="8">
                  <c:v>25.019578840964911</c:v>
                </c:pt>
                <c:pt idx="9">
                  <c:v>25.59597231686665</c:v>
                </c:pt>
                <c:pt idx="10">
                  <c:v>23.966746236775677</c:v>
                </c:pt>
                <c:pt idx="11">
                  <c:v>22.774563282134793</c:v>
                </c:pt>
                <c:pt idx="12">
                  <c:v>21.181495037071699</c:v>
                </c:pt>
                <c:pt idx="13">
                  <c:v>18.287566140779163</c:v>
                </c:pt>
                <c:pt idx="14">
                  <c:v>15.441683919944794</c:v>
                </c:pt>
                <c:pt idx="15">
                  <c:v>10.305448756301729</c:v>
                </c:pt>
                <c:pt idx="16">
                  <c:v>9.3644773088860944</c:v>
                </c:pt>
                <c:pt idx="17">
                  <c:v>8.7980930210309793</c:v>
                </c:pt>
              </c:numCache>
            </c:numRef>
          </c:val>
          <c:extLst>
            <c:ext xmlns:c16="http://schemas.microsoft.com/office/drawing/2014/chart" uri="{C3380CC4-5D6E-409C-BE32-E72D297353CC}">
              <c16:uniqueId val="{00000003-356E-4501-BCA3-17EBAD40BD83}"/>
            </c:ext>
          </c:extLst>
        </c:ser>
        <c:dLbls>
          <c:showLegendKey val="0"/>
          <c:showVal val="0"/>
          <c:showCatName val="0"/>
          <c:showSerName val="0"/>
          <c:showPercent val="0"/>
          <c:showBubbleSize val="0"/>
        </c:dLbls>
        <c:gapWidth val="150"/>
        <c:overlap val="100"/>
        <c:axId val="1757777488"/>
        <c:axId val="1757775848"/>
      </c:barChart>
      <c:catAx>
        <c:axId val="1757777488"/>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rebuchet MS" panose="020B0703020202090204" pitchFamily="34" charset="0"/>
                <a:ea typeface="+mn-ea"/>
                <a:cs typeface="Arial" panose="020B0604020202020204" pitchFamily="34" charset="0"/>
              </a:defRPr>
            </a:pPr>
            <a:endParaRPr lang="en-US"/>
          </a:p>
        </c:txPr>
        <c:crossAx val="1757775848"/>
        <c:crosses val="autoZero"/>
        <c:auto val="1"/>
        <c:lblAlgn val="ctr"/>
        <c:lblOffset val="100"/>
        <c:noMultiLvlLbl val="0"/>
      </c:catAx>
      <c:valAx>
        <c:axId val="1757775848"/>
        <c:scaling>
          <c:orientation val="minMax"/>
          <c:max val="1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rebuchet MS" panose="020B0703020202090204" pitchFamily="34" charset="0"/>
                <a:ea typeface="+mn-ea"/>
                <a:cs typeface="Arial" panose="020B0604020202020204" pitchFamily="34" charset="0"/>
              </a:defRPr>
            </a:pPr>
            <a:endParaRPr lang="en-US"/>
          </a:p>
        </c:txPr>
        <c:crossAx val="1757777488"/>
        <c:crosses val="autoZero"/>
        <c:crossBetween val="between"/>
      </c:valAx>
      <c:spPr>
        <a:noFill/>
        <a:ln>
          <a:noFill/>
        </a:ln>
        <a:effectLst/>
      </c:spPr>
    </c:plotArea>
    <c:legend>
      <c:legendPos val="t"/>
      <c:layout>
        <c:manualLayout>
          <c:xMode val="edge"/>
          <c:yMode val="edge"/>
          <c:x val="0.25938879167881801"/>
          <c:y val="0.13469378827646544"/>
          <c:w val="0.47534220477238587"/>
          <c:h val="8.212729547767233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70302020209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0.03681</cdr:x>
      <cdr:y>0.91898</cdr:y>
    </cdr:from>
    <cdr:to>
      <cdr:x>0.87326</cdr:x>
      <cdr:y>1</cdr:y>
    </cdr:to>
    <cdr:sp macro="" textlink="">
      <cdr:nvSpPr>
        <cdr:cNvPr id="2" name="TextBox 1">
          <a:extLst xmlns:a="http://schemas.openxmlformats.org/drawingml/2006/main">
            <a:ext uri="{FF2B5EF4-FFF2-40B4-BE49-F238E27FC236}">
              <a16:creationId xmlns:a16="http://schemas.microsoft.com/office/drawing/2014/main" id="{6B6FC7A2-829E-A342-5CB3-A7E8AA13E86E}"/>
            </a:ext>
          </a:extLst>
        </cdr:cNvPr>
        <cdr:cNvSpPr txBox="1"/>
      </cdr:nvSpPr>
      <cdr:spPr>
        <a:xfrm xmlns:a="http://schemas.openxmlformats.org/drawingml/2006/main">
          <a:off x="234878" y="2896086"/>
          <a:ext cx="5337245" cy="2553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aseline="0" dirty="0">
              <a:solidFill>
                <a:schemeClr val="tx1"/>
              </a:solidFill>
              <a:latin typeface="Arial" panose="020B0604020202020204" pitchFamily="34" charset="0"/>
              <a:cs typeface="Arial" panose="020B0604020202020204" pitchFamily="34" charset="0"/>
            </a:rPr>
            <a:t>N.B. Data as of December 2023. </a:t>
          </a:r>
          <a:r>
            <a:rPr lang="en-US" sz="1200" dirty="0">
              <a:solidFill>
                <a:schemeClr val="tx1"/>
              </a:solidFill>
              <a:latin typeface="Arial" panose="020B0604020202020204" pitchFamily="34" charset="0"/>
              <a:cs typeface="Arial" panose="020B0604020202020204" pitchFamily="34" charset="0"/>
            </a:rPr>
            <a:t>Source: Natixis,</a:t>
          </a:r>
          <a:r>
            <a:rPr lang="en-US" sz="1200" baseline="0" dirty="0">
              <a:solidFill>
                <a:schemeClr val="tx1"/>
              </a:solidFill>
              <a:latin typeface="Arial" panose="020B0604020202020204" pitchFamily="34" charset="0"/>
              <a:cs typeface="Arial" panose="020B0604020202020204" pitchFamily="34" charset="0"/>
            </a:rPr>
            <a:t> Comtrade</a:t>
          </a:r>
          <a:endParaRPr lang="en-US" sz="12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0.18431</cdr:x>
      <cdr:y>0.93154</cdr:y>
    </cdr:from>
    <cdr:to>
      <cdr:x>0.88865</cdr:x>
      <cdr:y>0.96551</cdr:y>
    </cdr:to>
    <cdr:sp macro="" textlink="">
      <cdr:nvSpPr>
        <cdr:cNvPr id="2" name="TextBox 1">
          <a:extLst xmlns:a="http://schemas.openxmlformats.org/drawingml/2006/main">
            <a:ext uri="{FF2B5EF4-FFF2-40B4-BE49-F238E27FC236}">
              <a16:creationId xmlns:a16="http://schemas.microsoft.com/office/drawing/2014/main" id="{A7F1FBD8-917B-035C-CEFE-BD034DE5C9D6}"/>
            </a:ext>
          </a:extLst>
        </cdr:cNvPr>
        <cdr:cNvSpPr txBox="1"/>
      </cdr:nvSpPr>
      <cdr:spPr>
        <a:xfrm xmlns:a="http://schemas.openxmlformats.org/drawingml/2006/main">
          <a:off x="589465" y="3052300"/>
          <a:ext cx="2252669" cy="1113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dirty="0">
              <a:solidFill>
                <a:schemeClr val="tx1"/>
              </a:solidFill>
              <a:latin typeface="Trebuchet MS" panose="020B0703020202090204" pitchFamily="34" charset="0"/>
              <a:cs typeface="Arial" panose="020B0604020202020204" pitchFamily="34" charset="0"/>
            </a:rPr>
            <a:t>Source: Natixis</a:t>
          </a:r>
        </a:p>
        <a:p xmlns:a="http://schemas.openxmlformats.org/drawingml/2006/main">
          <a:endParaRPr lang="en-US" sz="1400" dirty="0">
            <a:solidFill>
              <a:schemeClr val="tx1"/>
            </a:solidFill>
            <a:latin typeface="Trebuchet MS" panose="020B070302020209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0.94521</cdr:y>
    </cdr:from>
    <cdr:to>
      <cdr:x>0.99177</cdr:x>
      <cdr:y>1</cdr:y>
    </cdr:to>
    <cdr:sp macro="" textlink="">
      <cdr:nvSpPr>
        <cdr:cNvPr id="3" name="TextBox 1">
          <a:extLst xmlns:a="http://schemas.openxmlformats.org/drawingml/2006/main">
            <a:ext uri="{FF2B5EF4-FFF2-40B4-BE49-F238E27FC236}">
              <a16:creationId xmlns:a16="http://schemas.microsoft.com/office/drawing/2014/main" id="{2289FF0D-CFB2-EC24-6255-AE2FAF93BFC8}"/>
            </a:ext>
          </a:extLst>
        </cdr:cNvPr>
        <cdr:cNvSpPr txBox="1"/>
      </cdr:nvSpPr>
      <cdr:spPr>
        <a:xfrm xmlns:a="http://schemas.openxmlformats.org/drawingml/2006/main">
          <a:off x="0" y="5257800"/>
          <a:ext cx="8993172"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dirty="0">
              <a:solidFill>
                <a:schemeClr val="tx1"/>
              </a:solidFill>
              <a:latin typeface="Trebuchet MS" panose="020B0703020202090204" pitchFamily="34" charset="0"/>
              <a:cs typeface="Arial" panose="020B0604020202020204" pitchFamily="34" charset="0"/>
            </a:rPr>
            <a:t>Source: Natixis,</a:t>
          </a:r>
          <a:r>
            <a:rPr lang="en-US" sz="1200" baseline="0" dirty="0">
              <a:solidFill>
                <a:schemeClr val="tx1"/>
              </a:solidFill>
              <a:latin typeface="Trebuchet MS" panose="020B0703020202090204" pitchFamily="34" charset="0"/>
              <a:cs typeface="Arial" panose="020B0604020202020204" pitchFamily="34" charset="0"/>
            </a:rPr>
            <a:t> </a:t>
          </a:r>
          <a:r>
            <a:rPr lang="en-US" sz="1200" dirty="0">
              <a:solidFill>
                <a:schemeClr val="tx1"/>
              </a:solidFill>
              <a:latin typeface="Trebuchet MS" panose="020B0703020202090204" pitchFamily="34" charset="0"/>
              <a:cs typeface="Arial" panose="020B0604020202020204" pitchFamily="34" charset="0"/>
            </a:rPr>
            <a:t>SNE Research</a:t>
          </a:r>
        </a:p>
        <a:p xmlns:a="http://schemas.openxmlformats.org/drawingml/2006/main">
          <a:endParaRPr lang="en-US" sz="1200" dirty="0">
            <a:solidFill>
              <a:schemeClr val="tx1"/>
            </a:solidFill>
            <a:latin typeface="Trebuchet MS" panose="020B070302020209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0.87118</cdr:y>
    </cdr:from>
    <cdr:to>
      <cdr:x>0.82626</cdr:x>
      <cdr:y>1</cdr:y>
    </cdr:to>
    <cdr:sp macro="" textlink="">
      <cdr:nvSpPr>
        <cdr:cNvPr id="3" name="TextBox 2">
          <a:extLst xmlns:a="http://schemas.openxmlformats.org/drawingml/2006/main">
            <a:ext uri="{FF2B5EF4-FFF2-40B4-BE49-F238E27FC236}">
              <a16:creationId xmlns:a16="http://schemas.microsoft.com/office/drawing/2014/main" id="{1C953D6D-34A8-0EBA-A97E-18D110A0A34A}"/>
            </a:ext>
          </a:extLst>
        </cdr:cNvPr>
        <cdr:cNvSpPr txBox="1"/>
      </cdr:nvSpPr>
      <cdr:spPr>
        <a:xfrm xmlns:a="http://schemas.openxmlformats.org/drawingml/2006/main">
          <a:off x="0" y="2389820"/>
          <a:ext cx="3399895" cy="353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N.B. Data as of December 2023.</a:t>
          </a:r>
        </a:p>
        <a:p xmlns:a="http://schemas.openxmlformats.org/drawingml/2006/main">
          <a:r>
            <a:rPr lang="en-US" sz="1200" dirty="0">
              <a:latin typeface="Arial" panose="020B0604020202020204" pitchFamily="34" charset="0"/>
              <a:cs typeface="Arial" panose="020B0604020202020204" pitchFamily="34" charset="0"/>
            </a:rPr>
            <a:t>Source: Natixis,</a:t>
          </a:r>
          <a:r>
            <a:rPr lang="en-US" sz="1200" baseline="0" dirty="0">
              <a:latin typeface="Arial" panose="020B0604020202020204" pitchFamily="34" charset="0"/>
              <a:cs typeface="Arial" panose="020B0604020202020204" pitchFamily="34" charset="0"/>
            </a:rPr>
            <a:t> China Auto Market, Bloomberg</a:t>
          </a:r>
          <a:endParaRPr lang="en-US" sz="1200"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0.01894</cdr:x>
      <cdr:y>0.86515</cdr:y>
    </cdr:from>
    <cdr:to>
      <cdr:x>0.97054</cdr:x>
      <cdr:y>1</cdr:y>
    </cdr:to>
    <cdr:sp macro="" textlink="">
      <cdr:nvSpPr>
        <cdr:cNvPr id="2" name="TextBox 1">
          <a:extLst xmlns:a="http://schemas.openxmlformats.org/drawingml/2006/main">
            <a:ext uri="{FF2B5EF4-FFF2-40B4-BE49-F238E27FC236}">
              <a16:creationId xmlns:a16="http://schemas.microsoft.com/office/drawing/2014/main" id="{4A5C78DC-4EBC-22E2-D454-8A9F901A7205}"/>
            </a:ext>
          </a:extLst>
        </cdr:cNvPr>
        <cdr:cNvSpPr txBox="1"/>
      </cdr:nvSpPr>
      <cdr:spPr>
        <a:xfrm xmlns:a="http://schemas.openxmlformats.org/drawingml/2006/main">
          <a:off x="77934" y="2373285"/>
          <a:ext cx="3915644" cy="3699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N.B.</a:t>
          </a:r>
          <a:r>
            <a:rPr lang="en-US" sz="1200" baseline="0" dirty="0">
              <a:latin typeface="Arial" panose="020B0604020202020204" pitchFamily="34" charset="0"/>
              <a:cs typeface="Arial" panose="020B0604020202020204" pitchFamily="34" charset="0"/>
            </a:rPr>
            <a:t> Inventory is estimated based on production and sales data.</a:t>
          </a:r>
        </a:p>
        <a:p xmlns:a="http://schemas.openxmlformats.org/drawingml/2006/main">
          <a:r>
            <a:rPr lang="en-US" sz="1200" dirty="0">
              <a:latin typeface="Arial" panose="020B0604020202020204" pitchFamily="34" charset="0"/>
              <a:cs typeface="Arial" panose="020B0604020202020204" pitchFamily="34" charset="0"/>
            </a:rPr>
            <a:t>Source: Natixis, China Association of Automobile Manufacturers ,</a:t>
          </a:r>
          <a:r>
            <a:rPr lang="en-US" sz="1200" baseline="0" dirty="0">
              <a:latin typeface="Arial" panose="020B0604020202020204" pitchFamily="34" charset="0"/>
              <a:cs typeface="Arial" panose="020B0604020202020204" pitchFamily="34" charset="0"/>
            </a:rPr>
            <a:t> CEIC</a:t>
          </a:r>
          <a:r>
            <a:rPr lang="en-US" sz="1200" dirty="0">
              <a:latin typeface="Arial" panose="020B0604020202020204" pitchFamily="34" charset="0"/>
              <a:cs typeface="Arial" panose="020B0604020202020204" pitchFamily="34" charset="0"/>
            </a:rPr>
            <a:t> </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0.86667</cdr:y>
    </cdr:from>
    <cdr:to>
      <cdr:x>1</cdr:x>
      <cdr:y>1</cdr:y>
    </cdr:to>
    <cdr:sp macro="" textlink="">
      <cdr:nvSpPr>
        <cdr:cNvPr id="2" name="TextBox 1">
          <a:extLst xmlns:a="http://schemas.openxmlformats.org/drawingml/2006/main">
            <a:ext uri="{FF2B5EF4-FFF2-40B4-BE49-F238E27FC236}">
              <a16:creationId xmlns:a16="http://schemas.microsoft.com/office/drawing/2014/main" id="{BA5DDA38-886E-E65B-EB50-4591E4C47A2A}"/>
            </a:ext>
          </a:extLst>
        </cdr:cNvPr>
        <cdr:cNvSpPr txBox="1"/>
      </cdr:nvSpPr>
      <cdr:spPr>
        <a:xfrm xmlns:a="http://schemas.openxmlformats.org/drawingml/2006/main">
          <a:off x="-365760" y="2377440"/>
          <a:ext cx="411480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Source: Natixis, China Photovoltaic Industry Association, General Administration of Chinese Customs</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0.86667</cdr:y>
    </cdr:from>
    <cdr:to>
      <cdr:x>1</cdr:x>
      <cdr:y>1</cdr:y>
    </cdr:to>
    <cdr:sp macro="" textlink="">
      <cdr:nvSpPr>
        <cdr:cNvPr id="2" name="TextBox 1">
          <a:extLst xmlns:a="http://schemas.openxmlformats.org/drawingml/2006/main">
            <a:ext uri="{FF2B5EF4-FFF2-40B4-BE49-F238E27FC236}">
              <a16:creationId xmlns:a16="http://schemas.microsoft.com/office/drawing/2014/main" id="{0398D660-1103-1C2E-CC56-63387569D588}"/>
            </a:ext>
          </a:extLst>
        </cdr:cNvPr>
        <cdr:cNvSpPr txBox="1"/>
      </cdr:nvSpPr>
      <cdr:spPr>
        <a:xfrm xmlns:a="http://schemas.openxmlformats.org/drawingml/2006/main">
          <a:off x="0" y="2377440"/>
          <a:ext cx="411480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Source: Natixis, </a:t>
          </a:r>
          <a:r>
            <a:rPr lang="en-US" sz="1200" dirty="0" err="1"/>
            <a:t>Longzhong</a:t>
          </a:r>
          <a:r>
            <a:rPr lang="en-US" sz="1200" dirty="0"/>
            <a:t> Information, CEIC</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0.87722</cdr:y>
    </cdr:from>
    <cdr:to>
      <cdr:x>0.66964</cdr:x>
      <cdr:y>1</cdr:y>
    </cdr:to>
    <cdr:sp macro="" textlink="">
      <cdr:nvSpPr>
        <cdr:cNvPr id="3" name="TextBox 2">
          <a:extLst xmlns:a="http://schemas.openxmlformats.org/drawingml/2006/main">
            <a:ext uri="{FF2B5EF4-FFF2-40B4-BE49-F238E27FC236}">
              <a16:creationId xmlns:a16="http://schemas.microsoft.com/office/drawing/2014/main" id="{1A790B95-4670-9CAB-E156-DB1C12370559}"/>
            </a:ext>
          </a:extLst>
        </cdr:cNvPr>
        <cdr:cNvSpPr txBox="1"/>
      </cdr:nvSpPr>
      <cdr:spPr>
        <a:xfrm xmlns:a="http://schemas.openxmlformats.org/drawingml/2006/main">
          <a:off x="0" y="1918136"/>
          <a:ext cx="3699426" cy="268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N.B. Global</a:t>
          </a:r>
          <a:r>
            <a:rPr lang="en-US" sz="1200" baseline="0" dirty="0">
              <a:latin typeface="Arial" panose="020B0604020202020204" pitchFamily="34" charset="0"/>
              <a:cs typeface="Arial" panose="020B0604020202020204" pitchFamily="34" charset="0"/>
            </a:rPr>
            <a:t> trade data is calculated based on YTD data as of Q3 2023.</a:t>
          </a:r>
        </a:p>
        <a:p xmlns:a="http://schemas.openxmlformats.org/drawingml/2006/main">
          <a:r>
            <a:rPr lang="en-US" sz="1200" dirty="0">
              <a:latin typeface="Arial" panose="020B0604020202020204" pitchFamily="34" charset="0"/>
              <a:cs typeface="Arial" panose="020B0604020202020204" pitchFamily="34" charset="0"/>
            </a:rPr>
            <a:t>Source: China</a:t>
          </a:r>
          <a:r>
            <a:rPr lang="en-US" sz="1200" baseline="0" dirty="0">
              <a:latin typeface="Arial" panose="020B0604020202020204" pitchFamily="34" charset="0"/>
              <a:cs typeface="Arial" panose="020B0604020202020204" pitchFamily="34" charset="0"/>
            </a:rPr>
            <a:t> General Administration of Customs, WTO</a:t>
          </a:r>
          <a:endParaRPr lang="en-US" sz="12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0.92386</cdr:y>
    </cdr:from>
    <cdr:to>
      <cdr:x>1</cdr:x>
      <cdr:y>0.97435</cdr:y>
    </cdr:to>
    <cdr:sp macro="" textlink="">
      <cdr:nvSpPr>
        <cdr:cNvPr id="2" name="TextBox 1">
          <a:extLst xmlns:a="http://schemas.openxmlformats.org/drawingml/2006/main">
            <a:ext uri="{FF2B5EF4-FFF2-40B4-BE49-F238E27FC236}">
              <a16:creationId xmlns:a16="http://schemas.microsoft.com/office/drawing/2014/main" id="{F0389EC1-EBC4-4844-B5C2-7366E46335D9}"/>
            </a:ext>
          </a:extLst>
        </cdr:cNvPr>
        <cdr:cNvSpPr txBox="1"/>
      </cdr:nvSpPr>
      <cdr:spPr>
        <a:xfrm xmlns:a="http://schemas.openxmlformats.org/drawingml/2006/main">
          <a:off x="0" y="5068666"/>
          <a:ext cx="73152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defTabSz="457200"/>
          <a:r>
            <a:rPr lang="en-US" sz="1200" dirty="0">
              <a:solidFill>
                <a:srgbClr val="000000"/>
              </a:solidFill>
              <a:latin typeface="Arial" panose="020B0604020202020204"/>
            </a:rPr>
            <a:t>N.B. Data as of December</a:t>
          </a:r>
          <a:r>
            <a:rPr lang="en-US" sz="1200" baseline="0" dirty="0">
              <a:solidFill>
                <a:srgbClr val="000000"/>
              </a:solidFill>
              <a:latin typeface="Arial" panose="020B0604020202020204"/>
            </a:rPr>
            <a:t> 2023, Lower means real depreciation. </a:t>
          </a:r>
          <a:r>
            <a:rPr lang="en-US" sz="1200" dirty="0">
              <a:solidFill>
                <a:srgbClr val="000000"/>
              </a:solidFill>
              <a:latin typeface="Arial" panose="020B0604020202020204"/>
            </a:rPr>
            <a:t>Source: </a:t>
          </a:r>
          <a:r>
            <a:rPr lang="en-US" altLang="zh-CN" sz="1200" dirty="0">
              <a:solidFill>
                <a:srgbClr val="000000"/>
              </a:solidFill>
              <a:latin typeface="Arial" panose="020B0604020202020204"/>
            </a:rPr>
            <a:t>BIS, </a:t>
          </a:r>
          <a:r>
            <a:rPr lang="en-US" sz="1200" dirty="0">
              <a:solidFill>
                <a:srgbClr val="000000"/>
              </a:solidFill>
              <a:latin typeface="Arial" panose="020B0604020202020204"/>
            </a:rPr>
            <a:t>Natixis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0.87658</cdr:y>
    </cdr:from>
    <cdr:to>
      <cdr:x>1</cdr:x>
      <cdr:y>0.96073</cdr:y>
    </cdr:to>
    <cdr:sp macro="" textlink="">
      <cdr:nvSpPr>
        <cdr:cNvPr id="2" name="TextBox 1">
          <a:extLst xmlns:a="http://schemas.openxmlformats.org/drawingml/2006/main">
            <a:ext uri="{FF2B5EF4-FFF2-40B4-BE49-F238E27FC236}">
              <a16:creationId xmlns:a16="http://schemas.microsoft.com/office/drawing/2014/main" id="{E54D5844-74DF-8020-B5FE-F1E5C45E55F1}"/>
            </a:ext>
          </a:extLst>
        </cdr:cNvPr>
        <cdr:cNvSpPr txBox="1"/>
      </cdr:nvSpPr>
      <cdr:spPr>
        <a:xfrm xmlns:a="http://schemas.openxmlformats.org/drawingml/2006/main">
          <a:off x="0" y="4809269"/>
          <a:ext cx="73152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457200"/>
          <a:r>
            <a:rPr lang="en-US" sz="1200" dirty="0">
              <a:solidFill>
                <a:srgbClr val="000000"/>
              </a:solidFill>
              <a:latin typeface="Arial" panose="020B0604020202020204"/>
            </a:rPr>
            <a:t>N.B. Data as of December</a:t>
          </a:r>
          <a:r>
            <a:rPr lang="en-US" sz="1200" baseline="0" dirty="0">
              <a:solidFill>
                <a:srgbClr val="000000"/>
              </a:solidFill>
              <a:latin typeface="Arial" panose="020B0604020202020204"/>
            </a:rPr>
            <a:t> 2023, Lower means real depreciation. </a:t>
          </a:r>
        </a:p>
        <a:p xmlns:a="http://schemas.openxmlformats.org/drawingml/2006/main">
          <a:pPr defTabSz="457200"/>
          <a:r>
            <a:rPr lang="en-US" sz="1200" dirty="0">
              <a:solidFill>
                <a:srgbClr val="000000"/>
              </a:solidFill>
              <a:latin typeface="Arial" panose="020B0604020202020204"/>
            </a:rPr>
            <a:t>Source: Natixis, CEIC</a:t>
          </a:r>
        </a:p>
      </cdr:txBody>
    </cdr:sp>
  </cdr:relSizeAnchor>
</c:userShapes>
</file>

<file path=ppt/drawings/drawing5.xml><?xml version="1.0" encoding="utf-8"?>
<c:userShapes xmlns:c="http://schemas.openxmlformats.org/drawingml/2006/chart">
  <cdr:relSizeAnchor xmlns:cdr="http://schemas.openxmlformats.org/drawingml/2006/chartDrawing">
    <cdr:from>
      <cdr:x>0.02338</cdr:x>
      <cdr:y>0.92857</cdr:y>
    </cdr:from>
    <cdr:to>
      <cdr:x>0.5625</cdr:x>
      <cdr:y>0.99698</cdr:y>
    </cdr:to>
    <cdr:sp macro="" textlink="">
      <cdr:nvSpPr>
        <cdr:cNvPr id="2" name="TextBox 1">
          <a:extLst xmlns:a="http://schemas.openxmlformats.org/drawingml/2006/main">
            <a:ext uri="{FF2B5EF4-FFF2-40B4-BE49-F238E27FC236}">
              <a16:creationId xmlns:a16="http://schemas.microsoft.com/office/drawing/2014/main" id="{068C378A-63AD-CFAF-E2E7-33884D055C10}"/>
            </a:ext>
          </a:extLst>
        </cdr:cNvPr>
        <cdr:cNvSpPr txBox="1"/>
      </cdr:nvSpPr>
      <cdr:spPr>
        <a:xfrm xmlns:a="http://schemas.openxmlformats.org/drawingml/2006/main">
          <a:off x="85514" y="2971801"/>
          <a:ext cx="1971886" cy="218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Source: China Ministry of Commerce </a:t>
          </a:r>
        </a:p>
      </cdr:txBody>
    </cdr:sp>
  </cdr:relSizeAnchor>
</c:userShapes>
</file>

<file path=ppt/drawings/drawing6.xml><?xml version="1.0" encoding="utf-8"?>
<c:userShapes xmlns:c="http://schemas.openxmlformats.org/drawingml/2006/chart">
  <cdr:relSizeAnchor xmlns:cdr="http://schemas.openxmlformats.org/drawingml/2006/chartDrawing">
    <cdr:from>
      <cdr:x>0.01166</cdr:x>
      <cdr:y>0.89409</cdr:y>
    </cdr:from>
    <cdr:to>
      <cdr:x>0.41093</cdr:x>
      <cdr:y>1</cdr:y>
    </cdr:to>
    <cdr:sp macro="" textlink="">
      <cdr:nvSpPr>
        <cdr:cNvPr id="3" name="Text Box 1">
          <a:extLst xmlns:a="http://schemas.openxmlformats.org/drawingml/2006/main">
            <a:ext uri="{FF2B5EF4-FFF2-40B4-BE49-F238E27FC236}">
              <a16:creationId xmlns:a16="http://schemas.microsoft.com/office/drawing/2014/main" id="{00C4C665-38AB-799B-2E67-6AE34A09EB55}"/>
            </a:ext>
          </a:extLst>
        </cdr:cNvPr>
        <cdr:cNvSpPr txBox="1"/>
      </cdr:nvSpPr>
      <cdr:spPr>
        <a:xfrm xmlns:a="http://schemas.openxmlformats.org/drawingml/2006/main">
          <a:off x="85306" y="3679001"/>
          <a:ext cx="2920740" cy="4357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N.B. Data</a:t>
          </a:r>
          <a:r>
            <a:rPr lang="en-US" sz="1200" baseline="0" dirty="0">
              <a:latin typeface="Arial" panose="020B0604020202020204" pitchFamily="34" charset="0"/>
              <a:cs typeface="Arial" panose="020B0604020202020204" pitchFamily="34" charset="0"/>
            </a:rPr>
            <a:t> of 2023 as of Feb.</a:t>
          </a:r>
        </a:p>
        <a:p xmlns:a="http://schemas.openxmlformats.org/drawingml/2006/main">
          <a:r>
            <a:rPr lang="en-US" sz="1200" dirty="0">
              <a:latin typeface="Arial" panose="020B0604020202020204" pitchFamily="34" charset="0"/>
              <a:cs typeface="Arial" panose="020B0604020202020204" pitchFamily="34" charset="0"/>
            </a:rPr>
            <a:t>Source: Mergermarket</a:t>
          </a:r>
        </a:p>
      </cdr:txBody>
    </cdr:sp>
  </cdr:relSizeAnchor>
</c:userShapes>
</file>

<file path=ppt/drawings/drawing7.xml><?xml version="1.0" encoding="utf-8"?>
<c:userShapes xmlns:c="http://schemas.openxmlformats.org/drawingml/2006/chart">
  <cdr:relSizeAnchor xmlns:cdr="http://schemas.openxmlformats.org/drawingml/2006/chartDrawing">
    <cdr:from>
      <cdr:x>0.00246</cdr:x>
      <cdr:y>0.94755</cdr:y>
    </cdr:from>
    <cdr:to>
      <cdr:x>0.16268</cdr:x>
      <cdr:y>1</cdr:y>
    </cdr:to>
    <cdr:sp macro="" textlink="">
      <cdr:nvSpPr>
        <cdr:cNvPr id="2" name="textruta 1">
          <a:extLst xmlns:a="http://schemas.openxmlformats.org/drawingml/2006/main">
            <a:ext uri="{FF2B5EF4-FFF2-40B4-BE49-F238E27FC236}">
              <a16:creationId xmlns:a16="http://schemas.microsoft.com/office/drawing/2014/main" id="{89DCBEDF-B258-0DCD-4353-43DE2A942ADF}"/>
            </a:ext>
          </a:extLst>
        </cdr:cNvPr>
        <cdr:cNvSpPr txBox="1"/>
      </cdr:nvSpPr>
      <cdr:spPr>
        <a:xfrm xmlns:a="http://schemas.openxmlformats.org/drawingml/2006/main">
          <a:off x="35983" y="5198638"/>
          <a:ext cx="2344082" cy="2877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bg1">
                  <a:lumMod val="50000"/>
                </a:schemeClr>
              </a:solidFill>
              <a:latin typeface="Trebuchet MS" panose="020B0703020202090204" pitchFamily="34" charset="0"/>
            </a:rPr>
            <a:t>Source: Bruegel</a:t>
          </a:r>
          <a:r>
            <a:rPr lang="en-US" sz="1200" baseline="0" dirty="0">
              <a:solidFill>
                <a:schemeClr val="bg1">
                  <a:lumMod val="50000"/>
                </a:schemeClr>
              </a:solidFill>
              <a:latin typeface="Trebuchet MS" panose="020B0703020202090204" pitchFamily="34" charset="0"/>
            </a:rPr>
            <a:t> based on</a:t>
          </a:r>
          <a:r>
            <a:rPr lang="en-US" sz="1200" dirty="0">
              <a:solidFill>
                <a:schemeClr val="bg1">
                  <a:lumMod val="50000"/>
                </a:schemeClr>
              </a:solidFill>
              <a:latin typeface="Trebuchet MS" panose="020B0703020202090204" pitchFamily="34" charset="0"/>
            </a:rPr>
            <a:t> US Geological Survey</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0.88889</cdr:y>
    </cdr:from>
    <cdr:to>
      <cdr:x>0.49085</cdr:x>
      <cdr:y>1</cdr:y>
    </cdr:to>
    <cdr:sp macro="" textlink="">
      <cdr:nvSpPr>
        <cdr:cNvPr id="2" name="textruta 1">
          <a:extLst xmlns:a="http://schemas.openxmlformats.org/drawingml/2006/main">
            <a:ext uri="{FF2B5EF4-FFF2-40B4-BE49-F238E27FC236}">
              <a16:creationId xmlns:a16="http://schemas.microsoft.com/office/drawing/2014/main" id="{89DCBEDF-B258-0DCD-4353-43DE2A942ADF}"/>
            </a:ext>
          </a:extLst>
        </cdr:cNvPr>
        <cdr:cNvSpPr txBox="1"/>
      </cdr:nvSpPr>
      <cdr:spPr>
        <a:xfrm xmlns:a="http://schemas.openxmlformats.org/drawingml/2006/main">
          <a:off x="0" y="2438400"/>
          <a:ext cx="3733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tx1"/>
              </a:solidFill>
              <a:latin typeface="Trebuchet MS" panose="020B0703020202090204" pitchFamily="34" charset="0"/>
            </a:rPr>
            <a:t>Source: Bruegel based on US Geological Survey, IEA</a:t>
          </a:r>
        </a:p>
      </cdr:txBody>
    </cdr:sp>
  </cdr:relSizeAnchor>
</c:userShapes>
</file>

<file path=ppt/drawings/drawing9.xml><?xml version="1.0" encoding="utf-8"?>
<c:userShapes xmlns:c="http://schemas.openxmlformats.org/drawingml/2006/chart">
  <cdr:relSizeAnchor xmlns:cdr="http://schemas.openxmlformats.org/drawingml/2006/chartDrawing">
    <cdr:from>
      <cdr:x>0.28131</cdr:x>
      <cdr:y>0.93882</cdr:y>
    </cdr:from>
    <cdr:to>
      <cdr:x>0.97844</cdr:x>
      <cdr:y>1</cdr:y>
    </cdr:to>
    <cdr:sp macro="" textlink="">
      <cdr:nvSpPr>
        <cdr:cNvPr id="2" name="TextBox 1">
          <a:extLst xmlns:a="http://schemas.openxmlformats.org/drawingml/2006/main">
            <a:ext uri="{FF2B5EF4-FFF2-40B4-BE49-F238E27FC236}">
              <a16:creationId xmlns:a16="http://schemas.microsoft.com/office/drawing/2014/main" id="{BAF5C361-E620-BF23-A84F-9D788822C9D5}"/>
            </a:ext>
          </a:extLst>
        </cdr:cNvPr>
        <cdr:cNvSpPr txBox="1"/>
      </cdr:nvSpPr>
      <cdr:spPr>
        <a:xfrm xmlns:a="http://schemas.openxmlformats.org/drawingml/2006/main">
          <a:off x="1407638" y="2640701"/>
          <a:ext cx="3488409" cy="1720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dirty="0">
              <a:solidFill>
                <a:schemeClr val="tx1"/>
              </a:solidFill>
              <a:latin typeface="Trebuchet MS" panose="020B0703020202090204" pitchFamily="34" charset="0"/>
              <a:cs typeface="Arial" panose="020B0604020202020204" pitchFamily="34" charset="0"/>
            </a:rPr>
            <a:t>Source: Natixis</a:t>
          </a:r>
        </a:p>
        <a:p xmlns:a="http://schemas.openxmlformats.org/drawingml/2006/main">
          <a:endParaRPr lang="en-US" sz="1400" dirty="0">
            <a:solidFill>
              <a:schemeClr val="tx1"/>
            </a:solidFill>
            <a:latin typeface="Trebuchet MS" panose="020B070302020209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ACF279-5257-D102-07AE-31410BD5B4D6}"/>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BE"/>
          </a:p>
        </p:txBody>
      </p:sp>
      <p:sp>
        <p:nvSpPr>
          <p:cNvPr id="3" name="Date Placeholder 2">
            <a:extLst>
              <a:ext uri="{FF2B5EF4-FFF2-40B4-BE49-F238E27FC236}">
                <a16:creationId xmlns:a16="http://schemas.microsoft.com/office/drawing/2014/main" id="{7D63F2B0-EA6F-20C4-6C2E-A1BB0E6CBAA0}"/>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1EB78E8E-1EED-4DCC-BA25-2577E2CD1D1C}" type="datetimeFigureOut">
              <a:rPr lang="en-BE" smtClean="0"/>
              <a:t>3/21/24</a:t>
            </a:fld>
            <a:endParaRPr lang="en-BE"/>
          </a:p>
        </p:txBody>
      </p:sp>
      <p:sp>
        <p:nvSpPr>
          <p:cNvPr id="4" name="Footer Placeholder 3">
            <a:extLst>
              <a:ext uri="{FF2B5EF4-FFF2-40B4-BE49-F238E27FC236}">
                <a16:creationId xmlns:a16="http://schemas.microsoft.com/office/drawing/2014/main" id="{104E50CD-43A3-1DF7-60B5-E993F388A582}"/>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E1D44E28-3155-5E39-657B-D01C2B5CE583}"/>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AC61BABD-89AB-4FD6-89AF-BC57166187D0}" type="slidenum">
              <a:rPr lang="en-BE" smtClean="0"/>
              <a:t>‹#›</a:t>
            </a:fld>
            <a:endParaRPr lang="en-BE"/>
          </a:p>
        </p:txBody>
      </p:sp>
    </p:spTree>
    <p:extLst>
      <p:ext uri="{BB962C8B-B14F-4D97-AF65-F5344CB8AC3E}">
        <p14:creationId xmlns:p14="http://schemas.microsoft.com/office/powerpoint/2010/main" val="42067034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egel 2023">
    <p:spTree>
      <p:nvGrpSpPr>
        <p:cNvPr id="1" name=""/>
        <p:cNvGrpSpPr/>
        <p:nvPr/>
      </p:nvGrpSpPr>
      <p:grpSpPr>
        <a:xfrm>
          <a:off x="0" y="0"/>
          <a:ext cx="0" cy="0"/>
          <a:chOff x="0" y="0"/>
          <a:chExt cx="0" cy="0"/>
        </a:xfrm>
      </p:grpSpPr>
      <p:sp>
        <p:nvSpPr>
          <p:cNvPr id="3" name="Holder 3"/>
          <p:cNvSpPr>
            <a:spLocks noGrp="1"/>
          </p:cNvSpPr>
          <p:nvPr>
            <p:ph type="body" idx="1"/>
          </p:nvPr>
        </p:nvSpPr>
        <p:spPr>
          <a:xfrm>
            <a:off x="1243806" y="3455381"/>
            <a:ext cx="17616608" cy="6009293"/>
          </a:xfrm>
        </p:spPr>
        <p:txBody>
          <a:bodyPr lIns="0" tIns="0" rIns="0" bIns="0"/>
          <a:lstStyle>
            <a:lvl1pPr>
              <a:defRPr sz="2950" b="1" i="0">
                <a:solidFill>
                  <a:schemeClr val="tx1"/>
                </a:solidFill>
                <a:latin typeface="Aktiv Grotesk SemiBold"/>
                <a:cs typeface="Aktiv Grotesk SemiBold"/>
              </a:defRPr>
            </a:lvl1pPr>
          </a:lstStyle>
          <a:p>
            <a:endParaRPr dirty="0"/>
          </a:p>
        </p:txBody>
      </p:sp>
      <p:sp>
        <p:nvSpPr>
          <p:cNvPr id="9" name="Title 8">
            <a:extLst>
              <a:ext uri="{FF2B5EF4-FFF2-40B4-BE49-F238E27FC236}">
                <a16:creationId xmlns:a16="http://schemas.microsoft.com/office/drawing/2014/main" id="{0D170C5D-47F7-306D-890A-5D4C2C783881}"/>
              </a:ext>
            </a:extLst>
          </p:cNvPr>
          <p:cNvSpPr>
            <a:spLocks noGrp="1"/>
          </p:cNvSpPr>
          <p:nvPr>
            <p:ph type="title"/>
          </p:nvPr>
        </p:nvSpPr>
        <p:spPr/>
        <p:txBody>
          <a:bodyPr/>
          <a:lstStyle/>
          <a:p>
            <a:r>
              <a:rPr lang="en-US"/>
              <a:t>Click to edit Master title style</a:t>
            </a:r>
            <a:endParaRPr lang="en-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ruegel 2023">
    <p:spTree>
      <p:nvGrpSpPr>
        <p:cNvPr id="1" name=""/>
        <p:cNvGrpSpPr/>
        <p:nvPr/>
      </p:nvGrpSpPr>
      <p:grpSpPr>
        <a:xfrm>
          <a:off x="0" y="0"/>
          <a:ext cx="0" cy="0"/>
          <a:chOff x="0" y="0"/>
          <a:chExt cx="0" cy="0"/>
        </a:xfrm>
      </p:grpSpPr>
      <p:sp>
        <p:nvSpPr>
          <p:cNvPr id="3" name="Holder 3"/>
          <p:cNvSpPr>
            <a:spLocks noGrp="1"/>
          </p:cNvSpPr>
          <p:nvPr>
            <p:ph type="body" idx="1"/>
          </p:nvPr>
        </p:nvSpPr>
        <p:spPr>
          <a:xfrm>
            <a:off x="1243806" y="3455381"/>
            <a:ext cx="17616608" cy="6009293"/>
          </a:xfrm>
        </p:spPr>
        <p:txBody>
          <a:bodyPr lIns="0" tIns="0" rIns="0" bIns="0"/>
          <a:lstStyle>
            <a:lvl1pPr>
              <a:defRPr sz="2950" b="1" i="0">
                <a:solidFill>
                  <a:schemeClr val="tx1"/>
                </a:solidFill>
                <a:latin typeface="Aktiv Grotesk SemiBold"/>
                <a:cs typeface="Aktiv Grotesk SemiBold"/>
              </a:defRPr>
            </a:lvl1pPr>
          </a:lstStyle>
          <a:p>
            <a:endParaRPr dirty="0"/>
          </a:p>
        </p:txBody>
      </p:sp>
      <p:sp>
        <p:nvSpPr>
          <p:cNvPr id="9" name="Title 8">
            <a:extLst>
              <a:ext uri="{FF2B5EF4-FFF2-40B4-BE49-F238E27FC236}">
                <a16:creationId xmlns:a16="http://schemas.microsoft.com/office/drawing/2014/main" id="{0D170C5D-47F7-306D-890A-5D4C2C783881}"/>
              </a:ext>
            </a:extLst>
          </p:cNvPr>
          <p:cNvSpPr>
            <a:spLocks noGrp="1"/>
          </p:cNvSpPr>
          <p:nvPr>
            <p:ph type="title"/>
          </p:nvPr>
        </p:nvSpPr>
        <p:spPr/>
        <p:txBody>
          <a:bodyPr/>
          <a:lstStyle/>
          <a:p>
            <a:r>
              <a:rPr lang="en-US"/>
              <a:t>Click to edit Master title style</a:t>
            </a:r>
            <a:endParaRPr lang="en-BE"/>
          </a:p>
        </p:txBody>
      </p:sp>
      <p:sp>
        <p:nvSpPr>
          <p:cNvPr id="4" name="Holder 4">
            <a:extLst>
              <a:ext uri="{C183D7F6-B498-43B3-948B-1728B52AA6E4}">
                <adec:decorative xmlns:adec="http://schemas.microsoft.com/office/drawing/2017/decorative" val="1"/>
              </a:ext>
            </a:extLst>
          </p:cNvPr>
          <p:cNvSpPr>
            <a:spLocks noGrp="1"/>
          </p:cNvSpPr>
          <p:nvPr>
            <p:ph type="ftr" sz="quarter" idx="5"/>
          </p:nvPr>
        </p:nvSpPr>
        <p:spPr>
          <a:xfrm>
            <a:off x="13066039" y="10471586"/>
            <a:ext cx="5794375" cy="377026"/>
          </a:xfrm>
          <a:prstGeom prst="rect">
            <a:avLst/>
          </a:prstGeom>
        </p:spPr>
        <p:txBody>
          <a:bodyPr lIns="0" tIns="0" rIns="0" bIns="0"/>
          <a:lstStyle>
            <a:lvl1pPr algn="r">
              <a:defRPr sz="2450" b="0" i="0">
                <a:solidFill>
                  <a:schemeClr val="bg1"/>
                </a:solidFill>
                <a:latin typeface="+mj-lt"/>
                <a:cs typeface="Aktiv Grotesk"/>
              </a:defRPr>
            </a:lvl1pPr>
          </a:lstStyle>
          <a:p>
            <a:pPr marL="12700">
              <a:spcBef>
                <a:spcPts val="114"/>
              </a:spcBef>
            </a:pPr>
            <a:r>
              <a:rPr lang="en-US" b="1" dirty="0">
                <a:cs typeface="Aktiv Grotesk SemiBold"/>
              </a:rPr>
              <a:t>bruegel.org</a:t>
            </a:r>
            <a:r>
              <a:rPr lang="en-US" b="1" spc="-55" dirty="0">
                <a:cs typeface="Aktiv Grotesk SemiBold"/>
              </a:rPr>
              <a:t> </a:t>
            </a:r>
            <a:r>
              <a:rPr lang="en-US" b="1" dirty="0">
                <a:cs typeface="Aktiv Grotesk SemiBold"/>
              </a:rPr>
              <a:t>|</a:t>
            </a:r>
            <a:r>
              <a:rPr lang="en-US" b="1" spc="-55" dirty="0">
                <a:cs typeface="Aktiv Grotesk SemiBold"/>
              </a:rPr>
              <a:t> </a:t>
            </a:r>
            <a:r>
              <a:rPr lang="en-US" dirty="0"/>
              <a:t>Improving</a:t>
            </a:r>
            <a:r>
              <a:rPr lang="en-US" spc="-55" dirty="0"/>
              <a:t> </a:t>
            </a:r>
            <a:r>
              <a:rPr lang="en-US" dirty="0"/>
              <a:t>economic</a:t>
            </a:r>
            <a:r>
              <a:rPr lang="en-US" spc="-50" dirty="0"/>
              <a:t> </a:t>
            </a:r>
            <a:r>
              <a:rPr lang="en-US" spc="-10" dirty="0"/>
              <a:t>policy</a:t>
            </a:r>
          </a:p>
        </p:txBody>
      </p:sp>
      <p:pic>
        <p:nvPicPr>
          <p:cNvPr id="10" name="Picture 9">
            <a:extLst>
              <a:ext uri="{FF2B5EF4-FFF2-40B4-BE49-F238E27FC236}">
                <a16:creationId xmlns:a16="http://schemas.microsoft.com/office/drawing/2014/main" id="{12BD91A9-BE91-0D8A-288F-79F6982711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059107"/>
            <a:ext cx="20104100" cy="1257077"/>
          </a:xfrm>
          <a:prstGeom prst="rect">
            <a:avLst/>
          </a:prstGeom>
        </p:spPr>
      </p:pic>
    </p:spTree>
    <p:extLst>
      <p:ext uri="{BB962C8B-B14F-4D97-AF65-F5344CB8AC3E}">
        <p14:creationId xmlns:p14="http://schemas.microsoft.com/office/powerpoint/2010/main" val="115769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9" name="Picture 8" descr="Graphical user interface">
            <a:extLst>
              <a:ext uri="{FF2B5EF4-FFF2-40B4-BE49-F238E27FC236}">
                <a16:creationId xmlns:a16="http://schemas.microsoft.com/office/drawing/2014/main" id="{40387AEE-DD8F-739B-1F7D-9C28AE2F70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104100" cy="113129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bg object 16"/>
          <p:cNvPicPr>
            <a:picLocks noGrp="1" noRot="1" noMove="1" noResize="1" noEditPoints="1" noAdjustHandles="1" noChangeArrowheads="1" noChangeShapeType="1" noCrop="1"/>
          </p:cNvPicPr>
          <p:nvPr/>
        </p:nvPicPr>
        <p:blipFill>
          <a:blip r:embed="rId5" cstate="print"/>
          <a:stretch>
            <a:fillRect/>
          </a:stretch>
        </p:blipFill>
        <p:spPr>
          <a:xfrm>
            <a:off x="0" y="10052050"/>
            <a:ext cx="20104089" cy="1256506"/>
          </a:xfrm>
          <a:prstGeom prst="rect">
            <a:avLst/>
          </a:prstGeom>
        </p:spPr>
      </p:pic>
      <p:sp>
        <p:nvSpPr>
          <p:cNvPr id="17" name="bg object 17"/>
          <p:cNvSpPr/>
          <p:nvPr/>
        </p:nvSpPr>
        <p:spPr>
          <a:xfrm>
            <a:off x="17725593" y="2398235"/>
            <a:ext cx="670560" cy="233045"/>
          </a:xfrm>
          <a:custGeom>
            <a:avLst/>
            <a:gdLst/>
            <a:ahLst/>
            <a:cxnLst/>
            <a:rect l="l" t="t" r="r" b="b"/>
            <a:pathLst>
              <a:path w="670559" h="233044">
                <a:moveTo>
                  <a:pt x="170434" y="144589"/>
                </a:moveTo>
                <a:lnTo>
                  <a:pt x="167576" y="114820"/>
                </a:lnTo>
                <a:lnTo>
                  <a:pt x="160642" y="97028"/>
                </a:lnTo>
                <a:lnTo>
                  <a:pt x="157721" y="89509"/>
                </a:lnTo>
                <a:lnTo>
                  <a:pt x="146824" y="79286"/>
                </a:lnTo>
                <a:lnTo>
                  <a:pt x="138976" y="71920"/>
                </a:lnTo>
                <a:lnTo>
                  <a:pt x="126187" y="69075"/>
                </a:lnTo>
                <a:lnTo>
                  <a:pt x="126187" y="146824"/>
                </a:lnTo>
                <a:lnTo>
                  <a:pt x="124714" y="165722"/>
                </a:lnTo>
                <a:lnTo>
                  <a:pt x="119087" y="183210"/>
                </a:lnTo>
                <a:lnTo>
                  <a:pt x="107505" y="196062"/>
                </a:lnTo>
                <a:lnTo>
                  <a:pt x="88188" y="201066"/>
                </a:lnTo>
                <a:lnTo>
                  <a:pt x="75984" y="201066"/>
                </a:lnTo>
                <a:lnTo>
                  <a:pt x="69011" y="195961"/>
                </a:lnTo>
                <a:lnTo>
                  <a:pt x="66573" y="194386"/>
                </a:lnTo>
                <a:lnTo>
                  <a:pt x="66573" y="107823"/>
                </a:lnTo>
                <a:lnTo>
                  <a:pt x="71183" y="104660"/>
                </a:lnTo>
                <a:lnTo>
                  <a:pt x="77292" y="101117"/>
                </a:lnTo>
                <a:lnTo>
                  <a:pt x="85102" y="98221"/>
                </a:lnTo>
                <a:lnTo>
                  <a:pt x="94805" y="97028"/>
                </a:lnTo>
                <a:lnTo>
                  <a:pt x="110883" y="101244"/>
                </a:lnTo>
                <a:lnTo>
                  <a:pt x="120434" y="112407"/>
                </a:lnTo>
                <a:lnTo>
                  <a:pt x="125006" y="128333"/>
                </a:lnTo>
                <a:lnTo>
                  <a:pt x="126187" y="146824"/>
                </a:lnTo>
                <a:lnTo>
                  <a:pt x="126187" y="69075"/>
                </a:lnTo>
                <a:lnTo>
                  <a:pt x="109448" y="65328"/>
                </a:lnTo>
                <a:lnTo>
                  <a:pt x="94703" y="66840"/>
                </a:lnTo>
                <a:lnTo>
                  <a:pt x="82791" y="70523"/>
                </a:lnTo>
                <a:lnTo>
                  <a:pt x="73469" y="75095"/>
                </a:lnTo>
                <a:lnTo>
                  <a:pt x="66573" y="79286"/>
                </a:lnTo>
                <a:lnTo>
                  <a:pt x="66573" y="939"/>
                </a:lnTo>
                <a:lnTo>
                  <a:pt x="65887" y="0"/>
                </a:lnTo>
                <a:lnTo>
                  <a:pt x="698" y="0"/>
                </a:lnTo>
                <a:lnTo>
                  <a:pt x="0" y="939"/>
                </a:lnTo>
                <a:lnTo>
                  <a:pt x="0" y="28549"/>
                </a:lnTo>
                <a:lnTo>
                  <a:pt x="698" y="29489"/>
                </a:lnTo>
                <a:lnTo>
                  <a:pt x="22301" y="29489"/>
                </a:lnTo>
                <a:lnTo>
                  <a:pt x="22301" y="200406"/>
                </a:lnTo>
                <a:lnTo>
                  <a:pt x="20929" y="206756"/>
                </a:lnTo>
                <a:lnTo>
                  <a:pt x="18491" y="217525"/>
                </a:lnTo>
                <a:lnTo>
                  <a:pt x="14630" y="220395"/>
                </a:lnTo>
                <a:lnTo>
                  <a:pt x="14630" y="224497"/>
                </a:lnTo>
                <a:lnTo>
                  <a:pt x="16383" y="225463"/>
                </a:lnTo>
                <a:lnTo>
                  <a:pt x="18135" y="225780"/>
                </a:lnTo>
                <a:lnTo>
                  <a:pt x="47409" y="232448"/>
                </a:lnTo>
                <a:lnTo>
                  <a:pt x="49149" y="232752"/>
                </a:lnTo>
                <a:lnTo>
                  <a:pt x="56108" y="232752"/>
                </a:lnTo>
                <a:lnTo>
                  <a:pt x="59601" y="222300"/>
                </a:lnTo>
                <a:lnTo>
                  <a:pt x="61010" y="218795"/>
                </a:lnTo>
                <a:lnTo>
                  <a:pt x="66294" y="223126"/>
                </a:lnTo>
                <a:lnTo>
                  <a:pt x="73507" y="227685"/>
                </a:lnTo>
                <a:lnTo>
                  <a:pt x="83794" y="231292"/>
                </a:lnTo>
                <a:lnTo>
                  <a:pt x="98298" y="232752"/>
                </a:lnTo>
                <a:lnTo>
                  <a:pt x="129273" y="226555"/>
                </a:lnTo>
                <a:lnTo>
                  <a:pt x="139204" y="218795"/>
                </a:lnTo>
                <a:lnTo>
                  <a:pt x="151879" y="208889"/>
                </a:lnTo>
                <a:lnTo>
                  <a:pt x="155778" y="201066"/>
                </a:lnTo>
                <a:lnTo>
                  <a:pt x="165735" y="181102"/>
                </a:lnTo>
                <a:lnTo>
                  <a:pt x="170434" y="144589"/>
                </a:lnTo>
                <a:close/>
              </a:path>
              <a:path w="670559" h="233044">
                <a:moveTo>
                  <a:pt x="312102" y="68516"/>
                </a:moveTo>
                <a:lnTo>
                  <a:pt x="301980" y="65316"/>
                </a:lnTo>
                <a:lnTo>
                  <a:pt x="291884" y="65316"/>
                </a:lnTo>
                <a:lnTo>
                  <a:pt x="276059" y="68211"/>
                </a:lnTo>
                <a:lnTo>
                  <a:pt x="263855" y="75107"/>
                </a:lnTo>
                <a:lnTo>
                  <a:pt x="254863" y="83388"/>
                </a:lnTo>
                <a:lnTo>
                  <a:pt x="248640" y="90385"/>
                </a:lnTo>
                <a:lnTo>
                  <a:pt x="246214" y="82448"/>
                </a:lnTo>
                <a:lnTo>
                  <a:pt x="244817" y="70713"/>
                </a:lnTo>
                <a:lnTo>
                  <a:pt x="186270" y="70713"/>
                </a:lnTo>
                <a:lnTo>
                  <a:pt x="185559" y="71678"/>
                </a:lnTo>
                <a:lnTo>
                  <a:pt x="185559" y="99263"/>
                </a:lnTo>
                <a:lnTo>
                  <a:pt x="186270" y="100203"/>
                </a:lnTo>
                <a:lnTo>
                  <a:pt x="207175" y="100203"/>
                </a:lnTo>
                <a:lnTo>
                  <a:pt x="208445" y="104990"/>
                </a:lnTo>
                <a:lnTo>
                  <a:pt x="209562" y="110236"/>
                </a:lnTo>
                <a:lnTo>
                  <a:pt x="210362" y="117195"/>
                </a:lnTo>
                <a:lnTo>
                  <a:pt x="210654" y="127152"/>
                </a:lnTo>
                <a:lnTo>
                  <a:pt x="210654" y="197853"/>
                </a:lnTo>
                <a:lnTo>
                  <a:pt x="188696" y="197853"/>
                </a:lnTo>
                <a:lnTo>
                  <a:pt x="187998" y="198818"/>
                </a:lnTo>
                <a:lnTo>
                  <a:pt x="187998" y="226415"/>
                </a:lnTo>
                <a:lnTo>
                  <a:pt x="188696" y="227355"/>
                </a:lnTo>
                <a:lnTo>
                  <a:pt x="277939" y="227355"/>
                </a:lnTo>
                <a:lnTo>
                  <a:pt x="278638" y="226415"/>
                </a:lnTo>
                <a:lnTo>
                  <a:pt x="278638" y="222923"/>
                </a:lnTo>
                <a:lnTo>
                  <a:pt x="278638" y="198818"/>
                </a:lnTo>
                <a:lnTo>
                  <a:pt x="277939" y="197853"/>
                </a:lnTo>
                <a:lnTo>
                  <a:pt x="254927" y="197853"/>
                </a:lnTo>
                <a:lnTo>
                  <a:pt x="254927" y="117017"/>
                </a:lnTo>
                <a:lnTo>
                  <a:pt x="259461" y="112763"/>
                </a:lnTo>
                <a:lnTo>
                  <a:pt x="265823" y="107746"/>
                </a:lnTo>
                <a:lnTo>
                  <a:pt x="273354" y="103555"/>
                </a:lnTo>
                <a:lnTo>
                  <a:pt x="281406" y="101803"/>
                </a:lnTo>
                <a:lnTo>
                  <a:pt x="289420" y="101803"/>
                </a:lnTo>
                <a:lnTo>
                  <a:pt x="295706" y="105283"/>
                </a:lnTo>
                <a:lnTo>
                  <a:pt x="299199" y="105283"/>
                </a:lnTo>
                <a:lnTo>
                  <a:pt x="300253" y="103378"/>
                </a:lnTo>
                <a:lnTo>
                  <a:pt x="311746" y="75158"/>
                </a:lnTo>
                <a:lnTo>
                  <a:pt x="312102" y="73888"/>
                </a:lnTo>
                <a:lnTo>
                  <a:pt x="312102" y="68516"/>
                </a:lnTo>
                <a:close/>
              </a:path>
              <a:path w="670559" h="233044">
                <a:moveTo>
                  <a:pt x="508876" y="199148"/>
                </a:moveTo>
                <a:lnTo>
                  <a:pt x="508190" y="197853"/>
                </a:lnTo>
                <a:lnTo>
                  <a:pt x="489343" y="197853"/>
                </a:lnTo>
                <a:lnTo>
                  <a:pt x="487921" y="193078"/>
                </a:lnTo>
                <a:lnTo>
                  <a:pt x="486829" y="187845"/>
                </a:lnTo>
                <a:lnTo>
                  <a:pt x="486117" y="180886"/>
                </a:lnTo>
                <a:lnTo>
                  <a:pt x="485863" y="170929"/>
                </a:lnTo>
                <a:lnTo>
                  <a:pt x="485863" y="71678"/>
                </a:lnTo>
                <a:lnTo>
                  <a:pt x="485165" y="70713"/>
                </a:lnTo>
                <a:lnTo>
                  <a:pt x="419620" y="70713"/>
                </a:lnTo>
                <a:lnTo>
                  <a:pt x="418934" y="71678"/>
                </a:lnTo>
                <a:lnTo>
                  <a:pt x="418934" y="99263"/>
                </a:lnTo>
                <a:lnTo>
                  <a:pt x="419620" y="100203"/>
                </a:lnTo>
                <a:lnTo>
                  <a:pt x="441617" y="100203"/>
                </a:lnTo>
                <a:lnTo>
                  <a:pt x="441617" y="188036"/>
                </a:lnTo>
                <a:lnTo>
                  <a:pt x="437070" y="191681"/>
                </a:lnTo>
                <a:lnTo>
                  <a:pt x="430403" y="195973"/>
                </a:lnTo>
                <a:lnTo>
                  <a:pt x="421843" y="199555"/>
                </a:lnTo>
                <a:lnTo>
                  <a:pt x="411619" y="201053"/>
                </a:lnTo>
                <a:lnTo>
                  <a:pt x="401066" y="198335"/>
                </a:lnTo>
                <a:lnTo>
                  <a:pt x="395185" y="191452"/>
                </a:lnTo>
                <a:lnTo>
                  <a:pt x="392633" y="182308"/>
                </a:lnTo>
                <a:lnTo>
                  <a:pt x="392087" y="172808"/>
                </a:lnTo>
                <a:lnTo>
                  <a:pt x="392087" y="71678"/>
                </a:lnTo>
                <a:lnTo>
                  <a:pt x="391388" y="70713"/>
                </a:lnTo>
                <a:lnTo>
                  <a:pt x="325894" y="70713"/>
                </a:lnTo>
                <a:lnTo>
                  <a:pt x="325170" y="71678"/>
                </a:lnTo>
                <a:lnTo>
                  <a:pt x="325170" y="99263"/>
                </a:lnTo>
                <a:lnTo>
                  <a:pt x="325894" y="100203"/>
                </a:lnTo>
                <a:lnTo>
                  <a:pt x="347840" y="100203"/>
                </a:lnTo>
                <a:lnTo>
                  <a:pt x="347840" y="182638"/>
                </a:lnTo>
                <a:lnTo>
                  <a:pt x="349719" y="202107"/>
                </a:lnTo>
                <a:lnTo>
                  <a:pt x="356641" y="218046"/>
                </a:lnTo>
                <a:lnTo>
                  <a:pt x="370484" y="228803"/>
                </a:lnTo>
                <a:lnTo>
                  <a:pt x="393141" y="232740"/>
                </a:lnTo>
                <a:lnTo>
                  <a:pt x="414274" y="230733"/>
                </a:lnTo>
                <a:lnTo>
                  <a:pt x="428574" y="225691"/>
                </a:lnTo>
                <a:lnTo>
                  <a:pt x="438480" y="219100"/>
                </a:lnTo>
                <a:lnTo>
                  <a:pt x="446468" y="212458"/>
                </a:lnTo>
                <a:lnTo>
                  <a:pt x="448919" y="219443"/>
                </a:lnTo>
                <a:lnTo>
                  <a:pt x="449262" y="227355"/>
                </a:lnTo>
                <a:lnTo>
                  <a:pt x="508190" y="227355"/>
                </a:lnTo>
                <a:lnTo>
                  <a:pt x="508876" y="226415"/>
                </a:lnTo>
                <a:lnTo>
                  <a:pt x="508876" y="222923"/>
                </a:lnTo>
                <a:lnTo>
                  <a:pt x="508876" y="199148"/>
                </a:lnTo>
                <a:close/>
              </a:path>
              <a:path w="670559" h="233044">
                <a:moveTo>
                  <a:pt x="670242" y="157899"/>
                </a:moveTo>
                <a:lnTo>
                  <a:pt x="670128" y="150622"/>
                </a:lnTo>
                <a:lnTo>
                  <a:pt x="668388" y="130327"/>
                </a:lnTo>
                <a:lnTo>
                  <a:pt x="667677" y="122186"/>
                </a:lnTo>
                <a:lnTo>
                  <a:pt x="657821" y="94830"/>
                </a:lnTo>
                <a:lnTo>
                  <a:pt x="657606" y="94221"/>
                </a:lnTo>
                <a:lnTo>
                  <a:pt x="636422" y="73456"/>
                </a:lnTo>
                <a:lnTo>
                  <a:pt x="623176" y="70459"/>
                </a:lnTo>
                <a:lnTo>
                  <a:pt x="623176" y="130327"/>
                </a:lnTo>
                <a:lnTo>
                  <a:pt x="568452" y="130327"/>
                </a:lnTo>
                <a:lnTo>
                  <a:pt x="569696" y="121043"/>
                </a:lnTo>
                <a:lnTo>
                  <a:pt x="573455" y="109245"/>
                </a:lnTo>
                <a:lnTo>
                  <a:pt x="582129" y="99123"/>
                </a:lnTo>
                <a:lnTo>
                  <a:pt x="598068" y="94830"/>
                </a:lnTo>
                <a:lnTo>
                  <a:pt x="612140" y="98552"/>
                </a:lnTo>
                <a:lnTo>
                  <a:pt x="619645" y="107708"/>
                </a:lnTo>
                <a:lnTo>
                  <a:pt x="622630" y="119303"/>
                </a:lnTo>
                <a:lnTo>
                  <a:pt x="623176" y="130327"/>
                </a:lnTo>
                <a:lnTo>
                  <a:pt x="623176" y="70459"/>
                </a:lnTo>
                <a:lnTo>
                  <a:pt x="568896" y="71564"/>
                </a:lnTo>
                <a:lnTo>
                  <a:pt x="529539" y="116027"/>
                </a:lnTo>
                <a:lnTo>
                  <a:pt x="524167" y="150622"/>
                </a:lnTo>
                <a:lnTo>
                  <a:pt x="529894" y="188074"/>
                </a:lnTo>
                <a:lnTo>
                  <a:pt x="545960" y="213575"/>
                </a:lnTo>
                <a:lnTo>
                  <a:pt x="570649" y="228130"/>
                </a:lnTo>
                <a:lnTo>
                  <a:pt x="602259" y="232752"/>
                </a:lnTo>
                <a:lnTo>
                  <a:pt x="623620" y="230987"/>
                </a:lnTo>
                <a:lnTo>
                  <a:pt x="643775" y="226491"/>
                </a:lnTo>
                <a:lnTo>
                  <a:pt x="658774" y="220446"/>
                </a:lnTo>
                <a:lnTo>
                  <a:pt x="664641" y="214045"/>
                </a:lnTo>
                <a:lnTo>
                  <a:pt x="664641" y="212763"/>
                </a:lnTo>
                <a:lnTo>
                  <a:pt x="663956" y="211505"/>
                </a:lnTo>
                <a:lnTo>
                  <a:pt x="663600" y="210566"/>
                </a:lnTo>
                <a:lnTo>
                  <a:pt x="658507" y="199453"/>
                </a:lnTo>
                <a:lnTo>
                  <a:pt x="654888" y="191528"/>
                </a:lnTo>
                <a:lnTo>
                  <a:pt x="654202" y="190271"/>
                </a:lnTo>
                <a:lnTo>
                  <a:pt x="652818" y="188988"/>
                </a:lnTo>
                <a:lnTo>
                  <a:pt x="651040" y="188988"/>
                </a:lnTo>
                <a:lnTo>
                  <a:pt x="645604" y="190627"/>
                </a:lnTo>
                <a:lnTo>
                  <a:pt x="636498" y="194221"/>
                </a:lnTo>
                <a:lnTo>
                  <a:pt x="623595" y="197815"/>
                </a:lnTo>
                <a:lnTo>
                  <a:pt x="575322" y="186296"/>
                </a:lnTo>
                <a:lnTo>
                  <a:pt x="568452" y="159804"/>
                </a:lnTo>
                <a:lnTo>
                  <a:pt x="668820" y="159804"/>
                </a:lnTo>
                <a:lnTo>
                  <a:pt x="670242" y="157899"/>
                </a:lnTo>
                <a:close/>
              </a:path>
            </a:pathLst>
          </a:custGeom>
          <a:solidFill>
            <a:srgbClr val="A01636"/>
          </a:solidFill>
        </p:spPr>
        <p:txBody>
          <a:bodyPr wrap="square" lIns="0" tIns="0" rIns="0" bIns="0" rtlCol="0"/>
          <a:lstStyle/>
          <a:p>
            <a:endParaRPr dirty="0"/>
          </a:p>
        </p:txBody>
      </p:sp>
      <p:pic>
        <p:nvPicPr>
          <p:cNvPr id="18" name="bg object 18"/>
          <p:cNvPicPr/>
          <p:nvPr/>
        </p:nvPicPr>
        <p:blipFill>
          <a:blip r:embed="rId6" cstate="print"/>
          <a:stretch>
            <a:fillRect/>
          </a:stretch>
        </p:blipFill>
        <p:spPr>
          <a:xfrm>
            <a:off x="18417968" y="2463548"/>
            <a:ext cx="153377" cy="229270"/>
          </a:xfrm>
          <a:prstGeom prst="rect">
            <a:avLst/>
          </a:prstGeom>
        </p:spPr>
      </p:pic>
      <p:pic>
        <p:nvPicPr>
          <p:cNvPr id="19" name="bg object 19"/>
          <p:cNvPicPr/>
          <p:nvPr/>
        </p:nvPicPr>
        <p:blipFill>
          <a:blip r:embed="rId7" cstate="print"/>
          <a:stretch>
            <a:fillRect/>
          </a:stretch>
        </p:blipFill>
        <p:spPr>
          <a:xfrm>
            <a:off x="18590848" y="2398226"/>
            <a:ext cx="256745" cy="232761"/>
          </a:xfrm>
          <a:prstGeom prst="rect">
            <a:avLst/>
          </a:prstGeom>
        </p:spPr>
      </p:pic>
      <p:sp>
        <p:nvSpPr>
          <p:cNvPr id="20" name="bg object 20"/>
          <p:cNvSpPr/>
          <p:nvPr/>
        </p:nvSpPr>
        <p:spPr>
          <a:xfrm>
            <a:off x="17725605" y="1256506"/>
            <a:ext cx="1021715" cy="1141730"/>
          </a:xfrm>
          <a:custGeom>
            <a:avLst/>
            <a:gdLst/>
            <a:ahLst/>
            <a:cxnLst/>
            <a:rect l="l" t="t" r="r" b="b"/>
            <a:pathLst>
              <a:path w="1021715" h="1141730">
                <a:moveTo>
                  <a:pt x="986786" y="305456"/>
                </a:moveTo>
                <a:lnTo>
                  <a:pt x="492519" y="305456"/>
                </a:lnTo>
                <a:lnTo>
                  <a:pt x="492519" y="587291"/>
                </a:lnTo>
                <a:lnTo>
                  <a:pt x="490903" y="595297"/>
                </a:lnTo>
                <a:lnTo>
                  <a:pt x="486495" y="601833"/>
                </a:lnTo>
                <a:lnTo>
                  <a:pt x="479955" y="606240"/>
                </a:lnTo>
                <a:lnTo>
                  <a:pt x="471943" y="607855"/>
                </a:lnTo>
                <a:lnTo>
                  <a:pt x="185962" y="607855"/>
                </a:lnTo>
                <a:lnTo>
                  <a:pt x="185962" y="1106835"/>
                </a:lnTo>
                <a:lnTo>
                  <a:pt x="188703" y="1120410"/>
                </a:lnTo>
                <a:lnTo>
                  <a:pt x="196175" y="1131500"/>
                </a:lnTo>
                <a:lnTo>
                  <a:pt x="207259" y="1138980"/>
                </a:lnTo>
                <a:lnTo>
                  <a:pt x="220830" y="1141724"/>
                </a:lnTo>
                <a:lnTo>
                  <a:pt x="941196" y="1141724"/>
                </a:lnTo>
                <a:lnTo>
                  <a:pt x="941196" y="1060575"/>
                </a:lnTo>
                <a:lnTo>
                  <a:pt x="1021654" y="1060575"/>
                </a:lnTo>
                <a:lnTo>
                  <a:pt x="1021654" y="340345"/>
                </a:lnTo>
                <a:lnTo>
                  <a:pt x="1018914" y="326770"/>
                </a:lnTo>
                <a:lnTo>
                  <a:pt x="1011441" y="315680"/>
                </a:lnTo>
                <a:lnTo>
                  <a:pt x="1000358" y="308200"/>
                </a:lnTo>
                <a:lnTo>
                  <a:pt x="986786" y="305456"/>
                </a:lnTo>
                <a:close/>
              </a:path>
              <a:path w="1021715" h="1141730">
                <a:moveTo>
                  <a:pt x="382103" y="115012"/>
                </a:moveTo>
                <a:lnTo>
                  <a:pt x="20543" y="115012"/>
                </a:lnTo>
                <a:lnTo>
                  <a:pt x="12541" y="116627"/>
                </a:lnTo>
                <a:lnTo>
                  <a:pt x="6011" y="121032"/>
                </a:lnTo>
                <a:lnTo>
                  <a:pt x="1612" y="127566"/>
                </a:lnTo>
                <a:lnTo>
                  <a:pt x="0" y="135566"/>
                </a:lnTo>
                <a:lnTo>
                  <a:pt x="0" y="587291"/>
                </a:lnTo>
                <a:lnTo>
                  <a:pt x="1612" y="595297"/>
                </a:lnTo>
                <a:lnTo>
                  <a:pt x="6011" y="601833"/>
                </a:lnTo>
                <a:lnTo>
                  <a:pt x="12541" y="606240"/>
                </a:lnTo>
                <a:lnTo>
                  <a:pt x="20543" y="607855"/>
                </a:lnTo>
                <a:lnTo>
                  <a:pt x="185962" y="607855"/>
                </a:lnTo>
                <a:lnTo>
                  <a:pt x="185962" y="340345"/>
                </a:lnTo>
                <a:lnTo>
                  <a:pt x="188703" y="326770"/>
                </a:lnTo>
                <a:lnTo>
                  <a:pt x="196175" y="315680"/>
                </a:lnTo>
                <a:lnTo>
                  <a:pt x="207259" y="308200"/>
                </a:lnTo>
                <a:lnTo>
                  <a:pt x="220830" y="305456"/>
                </a:lnTo>
                <a:lnTo>
                  <a:pt x="492519" y="305456"/>
                </a:lnTo>
                <a:lnTo>
                  <a:pt x="492519" y="227385"/>
                </a:lnTo>
                <a:lnTo>
                  <a:pt x="386344" y="227385"/>
                </a:lnTo>
                <a:lnTo>
                  <a:pt x="382103" y="223134"/>
                </a:lnTo>
                <a:lnTo>
                  <a:pt x="382103" y="115012"/>
                </a:lnTo>
                <a:close/>
              </a:path>
              <a:path w="1021715" h="1141730">
                <a:moveTo>
                  <a:pt x="605091" y="0"/>
                </a:moveTo>
                <a:lnTo>
                  <a:pt x="386344" y="0"/>
                </a:lnTo>
                <a:lnTo>
                  <a:pt x="382103" y="4240"/>
                </a:lnTo>
                <a:lnTo>
                  <a:pt x="382103" y="115012"/>
                </a:lnTo>
                <a:lnTo>
                  <a:pt x="471943" y="115012"/>
                </a:lnTo>
                <a:lnTo>
                  <a:pt x="479955" y="116627"/>
                </a:lnTo>
                <a:lnTo>
                  <a:pt x="486495" y="121032"/>
                </a:lnTo>
                <a:lnTo>
                  <a:pt x="490903" y="127566"/>
                </a:lnTo>
                <a:lnTo>
                  <a:pt x="492519" y="135566"/>
                </a:lnTo>
                <a:lnTo>
                  <a:pt x="492519" y="227385"/>
                </a:lnTo>
                <a:lnTo>
                  <a:pt x="605091" y="227385"/>
                </a:lnTo>
                <a:lnTo>
                  <a:pt x="609332" y="223134"/>
                </a:lnTo>
                <a:lnTo>
                  <a:pt x="609332" y="4240"/>
                </a:lnTo>
                <a:lnTo>
                  <a:pt x="605091" y="0"/>
                </a:lnTo>
                <a:close/>
              </a:path>
            </a:pathLst>
          </a:custGeom>
          <a:solidFill>
            <a:srgbClr val="A01636"/>
          </a:solidFill>
        </p:spPr>
        <p:txBody>
          <a:bodyPr wrap="square" lIns="0" tIns="0" rIns="0" bIns="0" rtlCol="0"/>
          <a:lstStyle/>
          <a:p>
            <a:endParaRPr dirty="0"/>
          </a:p>
        </p:txBody>
      </p:sp>
      <p:sp>
        <p:nvSpPr>
          <p:cNvPr id="3" name="Holder 3"/>
          <p:cNvSpPr>
            <a:spLocks noGrp="1"/>
          </p:cNvSpPr>
          <p:nvPr>
            <p:ph type="body" idx="1"/>
          </p:nvPr>
        </p:nvSpPr>
        <p:spPr>
          <a:xfrm>
            <a:off x="1243805" y="3455382"/>
            <a:ext cx="17603787" cy="453970"/>
          </a:xfrm>
          <a:prstGeom prst="rect">
            <a:avLst/>
          </a:prstGeom>
        </p:spPr>
        <p:txBody>
          <a:bodyPr wrap="square" lIns="0" tIns="0" rIns="0" bIns="0">
            <a:spAutoFit/>
          </a:bodyPr>
          <a:lstStyle>
            <a:lvl1pPr>
              <a:defRPr sz="2950" b="1" i="0">
                <a:solidFill>
                  <a:schemeClr val="tx1"/>
                </a:solidFill>
                <a:latin typeface="Aktiv Grotesk SemiBold"/>
                <a:cs typeface="Aktiv Grotesk SemiBold"/>
              </a:defRPr>
            </a:lvl1pPr>
          </a:lstStyle>
          <a:p>
            <a:endParaRPr dirty="0"/>
          </a:p>
        </p:txBody>
      </p:sp>
      <p:sp>
        <p:nvSpPr>
          <p:cNvPr id="2" name="Holder 2"/>
          <p:cNvSpPr>
            <a:spLocks noGrp="1"/>
          </p:cNvSpPr>
          <p:nvPr>
            <p:ph type="title"/>
          </p:nvPr>
        </p:nvSpPr>
        <p:spPr>
          <a:xfrm>
            <a:off x="1243806" y="1100057"/>
            <a:ext cx="5004435" cy="607859"/>
          </a:xfrm>
          <a:prstGeom prst="rect">
            <a:avLst/>
          </a:prstGeom>
        </p:spPr>
        <p:txBody>
          <a:bodyPr wrap="square" lIns="0" tIns="0" rIns="0" bIns="0">
            <a:spAutoFit/>
          </a:bodyPr>
          <a:lstStyle>
            <a:lvl1pPr>
              <a:defRPr sz="3950" b="1" i="0">
                <a:solidFill>
                  <a:schemeClr val="tx1"/>
                </a:solidFill>
                <a:latin typeface="Aktiv Grotesk XBold"/>
                <a:cs typeface="Aktiv Grotesk XBold"/>
              </a:defRPr>
            </a:lvl1pPr>
          </a:lstStyle>
          <a:p>
            <a:endParaRPr dirty="0"/>
          </a:p>
        </p:txBody>
      </p:sp>
      <p:sp>
        <p:nvSpPr>
          <p:cNvPr id="4" name="MSIPCMContentMarking" descr="{&quot;HashCode&quot;:1644228579,&quot;Placement&quot;:&quot;Footer&quot;,&quot;Top&quot;:881.9542,&quot;Left&quot;:0.0,&quot;SlideWidth&quot;:1583,&quot;SlideHeight&quot;:890}">
            <a:extLst>
              <a:ext uri="{FF2B5EF4-FFF2-40B4-BE49-F238E27FC236}">
                <a16:creationId xmlns:a16="http://schemas.microsoft.com/office/drawing/2014/main" id="{B954CC9C-DDE7-8092-9FC7-F2A8DB5FCEE7}"/>
              </a:ext>
            </a:extLst>
          </p:cNvPr>
          <p:cNvSpPr txBox="1"/>
          <p:nvPr userDrawn="1"/>
        </p:nvSpPr>
        <p:spPr>
          <a:xfrm>
            <a:off x="0" y="11200819"/>
            <a:ext cx="202774" cy="108530"/>
          </a:xfrm>
          <a:prstGeom prst="rect">
            <a:avLst/>
          </a:prstGeom>
          <a:noFill/>
        </p:spPr>
        <p:txBody>
          <a:bodyPr vert="horz" wrap="square" lIns="0" tIns="0" rIns="0" bIns="0" rtlCol="0" anchor="ctr" anchorCtr="1">
            <a:spAutoFit/>
          </a:bodyPr>
          <a:lstStyle/>
          <a:p>
            <a:pPr algn="l">
              <a:spcBef>
                <a:spcPts val="0"/>
              </a:spcBef>
              <a:spcAft>
                <a:spcPts val="0"/>
              </a:spcAft>
            </a:pPr>
            <a:r>
              <a:rPr lang="en-US" sz="100" dirty="0" err="1">
                <a:solidFill>
                  <a:srgbClr val="FFFFFF"/>
                </a:solidFill>
                <a:latin typeface="Calibri" panose="020F0502020204030204" pitchFamily="34" charset="0"/>
              </a:rPr>
              <a:t>C1</a:t>
            </a:r>
            <a:r>
              <a:rPr lang="en-US" sz="100" dirty="0">
                <a:solidFill>
                  <a:srgbClr val="FFFFFF"/>
                </a:solidFill>
                <a:latin typeface="Calibri" panose="020F0502020204030204" pitchFamily="34" charset="0"/>
              </a:rPr>
              <a:t> - Public Natixis</a:t>
            </a:r>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Lst>
  <p:txStyles>
    <p:titleStyle>
      <a:lvl1pPr>
        <a:defRPr>
          <a:solidFill>
            <a:schemeClr val="accent2">
              <a:lumMod val="20000"/>
              <a:lumOff val="80000"/>
            </a:schemeClr>
          </a:solidFill>
          <a:latin typeface="+mj-lt"/>
          <a:ea typeface="+mj-ea"/>
          <a:cs typeface="+mj-cs"/>
        </a:defRPr>
      </a:lvl1pPr>
    </p:titleStyle>
    <p:bodyStyle>
      <a:lvl1pPr marL="0">
        <a:defRPr>
          <a:solidFill>
            <a:schemeClr val="bg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endParaRPr dirty="0"/>
          </a:p>
        </p:txBody>
      </p:sp>
      <p:pic>
        <p:nvPicPr>
          <p:cNvPr id="3" name="object 3"/>
          <p:cNvPicPr>
            <a:picLocks noGrp="1" noRot="1" noMove="1" noResize="1" noEditPoints="1" noAdjustHandles="1" noChangeArrowheads="1" noChangeShapeType="1" noCrop="1"/>
          </p:cNvPicPr>
          <p:nvPr/>
        </p:nvPicPr>
        <p:blipFill>
          <a:blip r:embed="rId2" cstate="print"/>
          <a:stretch>
            <a:fillRect/>
          </a:stretch>
        </p:blipFill>
        <p:spPr>
          <a:xfrm>
            <a:off x="0" y="10052050"/>
            <a:ext cx="20104099" cy="1256506"/>
          </a:xfrm>
          <a:prstGeom prst="rect">
            <a:avLst/>
          </a:prstGeom>
        </p:spPr>
      </p:pic>
      <p:sp>
        <p:nvSpPr>
          <p:cNvPr id="4" name="object 4"/>
          <p:cNvSpPr>
            <a:spLocks noGrp="1" noRot="1" noMove="1" noResize="1" noEditPoints="1" noAdjustHandles="1" noChangeArrowheads="1" noChangeShapeType="1"/>
          </p:cNvSpPr>
          <p:nvPr/>
        </p:nvSpPr>
        <p:spPr>
          <a:xfrm>
            <a:off x="17732198" y="1518430"/>
            <a:ext cx="911225" cy="1166495"/>
          </a:xfrm>
          <a:custGeom>
            <a:avLst/>
            <a:gdLst/>
            <a:ahLst/>
            <a:cxnLst/>
            <a:rect l="l" t="t" r="r" b="b"/>
            <a:pathLst>
              <a:path w="911225" h="1166495">
                <a:moveTo>
                  <a:pt x="138353" y="1044181"/>
                </a:moveTo>
                <a:lnTo>
                  <a:pt x="136029" y="1020013"/>
                </a:lnTo>
                <a:lnTo>
                  <a:pt x="130403" y="1005573"/>
                </a:lnTo>
                <a:lnTo>
                  <a:pt x="128028" y="999464"/>
                </a:lnTo>
                <a:lnTo>
                  <a:pt x="119189" y="991171"/>
                </a:lnTo>
                <a:lnTo>
                  <a:pt x="112814" y="985189"/>
                </a:lnTo>
                <a:lnTo>
                  <a:pt x="102438" y="982878"/>
                </a:lnTo>
                <a:lnTo>
                  <a:pt x="102438" y="1045997"/>
                </a:lnTo>
                <a:lnTo>
                  <a:pt x="101244" y="1061339"/>
                </a:lnTo>
                <a:lnTo>
                  <a:pt x="96672" y="1075537"/>
                </a:lnTo>
                <a:lnTo>
                  <a:pt x="87261" y="1085964"/>
                </a:lnTo>
                <a:lnTo>
                  <a:pt x="71577" y="1090028"/>
                </a:lnTo>
                <a:lnTo>
                  <a:pt x="61683" y="1090028"/>
                </a:lnTo>
                <a:lnTo>
                  <a:pt x="56019" y="1085888"/>
                </a:lnTo>
                <a:lnTo>
                  <a:pt x="54038" y="1084605"/>
                </a:lnTo>
                <a:lnTo>
                  <a:pt x="54038" y="1014323"/>
                </a:lnTo>
                <a:lnTo>
                  <a:pt x="58293" y="1011504"/>
                </a:lnTo>
                <a:lnTo>
                  <a:pt x="65354" y="1005573"/>
                </a:lnTo>
                <a:lnTo>
                  <a:pt x="76962" y="1005573"/>
                </a:lnTo>
                <a:lnTo>
                  <a:pt x="90017" y="1008989"/>
                </a:lnTo>
                <a:lnTo>
                  <a:pt x="97764" y="1018057"/>
                </a:lnTo>
                <a:lnTo>
                  <a:pt x="101485" y="1030986"/>
                </a:lnTo>
                <a:lnTo>
                  <a:pt x="102438" y="1045997"/>
                </a:lnTo>
                <a:lnTo>
                  <a:pt x="102438" y="982878"/>
                </a:lnTo>
                <a:lnTo>
                  <a:pt x="88836" y="979843"/>
                </a:lnTo>
                <a:lnTo>
                  <a:pt x="76885" y="981062"/>
                </a:lnTo>
                <a:lnTo>
                  <a:pt x="67195" y="984059"/>
                </a:lnTo>
                <a:lnTo>
                  <a:pt x="59639" y="987767"/>
                </a:lnTo>
                <a:lnTo>
                  <a:pt x="54038" y="991171"/>
                </a:lnTo>
                <a:lnTo>
                  <a:pt x="54038" y="927582"/>
                </a:lnTo>
                <a:lnTo>
                  <a:pt x="53479" y="926807"/>
                </a:lnTo>
                <a:lnTo>
                  <a:pt x="571" y="926807"/>
                </a:lnTo>
                <a:lnTo>
                  <a:pt x="0" y="927582"/>
                </a:lnTo>
                <a:lnTo>
                  <a:pt x="0" y="949985"/>
                </a:lnTo>
                <a:lnTo>
                  <a:pt x="571" y="950747"/>
                </a:lnTo>
                <a:lnTo>
                  <a:pt x="18110" y="950747"/>
                </a:lnTo>
                <a:lnTo>
                  <a:pt x="17983" y="1090028"/>
                </a:lnTo>
                <a:lnTo>
                  <a:pt x="16979" y="1094638"/>
                </a:lnTo>
                <a:lnTo>
                  <a:pt x="14998" y="1103388"/>
                </a:lnTo>
                <a:lnTo>
                  <a:pt x="11874" y="1105712"/>
                </a:lnTo>
                <a:lnTo>
                  <a:pt x="11874" y="1109052"/>
                </a:lnTo>
                <a:lnTo>
                  <a:pt x="13296" y="1109827"/>
                </a:lnTo>
                <a:lnTo>
                  <a:pt x="14719" y="1110081"/>
                </a:lnTo>
                <a:lnTo>
                  <a:pt x="38481" y="1115491"/>
                </a:lnTo>
                <a:lnTo>
                  <a:pt x="39903" y="1115745"/>
                </a:lnTo>
                <a:lnTo>
                  <a:pt x="45542" y="1115745"/>
                </a:lnTo>
                <a:lnTo>
                  <a:pt x="48374" y="1107262"/>
                </a:lnTo>
                <a:lnTo>
                  <a:pt x="49517" y="1104417"/>
                </a:lnTo>
                <a:lnTo>
                  <a:pt x="53809" y="1107935"/>
                </a:lnTo>
                <a:lnTo>
                  <a:pt x="59664" y="1111631"/>
                </a:lnTo>
                <a:lnTo>
                  <a:pt x="68021" y="1114564"/>
                </a:lnTo>
                <a:lnTo>
                  <a:pt x="79794" y="1115745"/>
                </a:lnTo>
                <a:lnTo>
                  <a:pt x="104940" y="1110716"/>
                </a:lnTo>
                <a:lnTo>
                  <a:pt x="112991" y="1104417"/>
                </a:lnTo>
                <a:lnTo>
                  <a:pt x="123291" y="1096378"/>
                </a:lnTo>
                <a:lnTo>
                  <a:pt x="126453" y="1090028"/>
                </a:lnTo>
                <a:lnTo>
                  <a:pt x="134531" y="1073823"/>
                </a:lnTo>
                <a:lnTo>
                  <a:pt x="138353" y="1044181"/>
                </a:lnTo>
                <a:close/>
              </a:path>
              <a:path w="911225" h="1166495">
                <a:moveTo>
                  <a:pt x="253352" y="982421"/>
                </a:moveTo>
                <a:lnTo>
                  <a:pt x="245148" y="979830"/>
                </a:lnTo>
                <a:lnTo>
                  <a:pt x="236943" y="979830"/>
                </a:lnTo>
                <a:lnTo>
                  <a:pt x="224091" y="982179"/>
                </a:lnTo>
                <a:lnTo>
                  <a:pt x="214185" y="987780"/>
                </a:lnTo>
                <a:lnTo>
                  <a:pt x="206883" y="994498"/>
                </a:lnTo>
                <a:lnTo>
                  <a:pt x="201841" y="1000188"/>
                </a:lnTo>
                <a:lnTo>
                  <a:pt x="199872" y="993736"/>
                </a:lnTo>
                <a:lnTo>
                  <a:pt x="198729" y="984211"/>
                </a:lnTo>
                <a:lnTo>
                  <a:pt x="151206" y="984211"/>
                </a:lnTo>
                <a:lnTo>
                  <a:pt x="150622" y="984986"/>
                </a:lnTo>
                <a:lnTo>
                  <a:pt x="150622" y="1007389"/>
                </a:lnTo>
                <a:lnTo>
                  <a:pt x="151206" y="1008151"/>
                </a:lnTo>
                <a:lnTo>
                  <a:pt x="168160" y="1008151"/>
                </a:lnTo>
                <a:lnTo>
                  <a:pt x="169583" y="1013548"/>
                </a:lnTo>
                <a:lnTo>
                  <a:pt x="171005" y="1017155"/>
                </a:lnTo>
                <a:lnTo>
                  <a:pt x="171005" y="1087424"/>
                </a:lnTo>
                <a:lnTo>
                  <a:pt x="153174" y="1087424"/>
                </a:lnTo>
                <a:lnTo>
                  <a:pt x="152603" y="1088199"/>
                </a:lnTo>
                <a:lnTo>
                  <a:pt x="152603" y="1110615"/>
                </a:lnTo>
                <a:lnTo>
                  <a:pt x="153174" y="1111377"/>
                </a:lnTo>
                <a:lnTo>
                  <a:pt x="225615" y="1111377"/>
                </a:lnTo>
                <a:lnTo>
                  <a:pt x="226187" y="1110615"/>
                </a:lnTo>
                <a:lnTo>
                  <a:pt x="226187" y="1107770"/>
                </a:lnTo>
                <a:lnTo>
                  <a:pt x="226187" y="1088199"/>
                </a:lnTo>
                <a:lnTo>
                  <a:pt x="225615" y="1087424"/>
                </a:lnTo>
                <a:lnTo>
                  <a:pt x="206946" y="1087424"/>
                </a:lnTo>
                <a:lnTo>
                  <a:pt x="206946" y="1021791"/>
                </a:lnTo>
                <a:lnTo>
                  <a:pt x="219671" y="1009434"/>
                </a:lnTo>
                <a:lnTo>
                  <a:pt x="234937" y="1009434"/>
                </a:lnTo>
                <a:lnTo>
                  <a:pt x="240042" y="1012278"/>
                </a:lnTo>
                <a:lnTo>
                  <a:pt x="242874" y="1012278"/>
                </a:lnTo>
                <a:lnTo>
                  <a:pt x="243725" y="1010729"/>
                </a:lnTo>
                <a:lnTo>
                  <a:pt x="253352" y="986777"/>
                </a:lnTo>
                <a:lnTo>
                  <a:pt x="253352" y="982421"/>
                </a:lnTo>
                <a:close/>
              </a:path>
              <a:path w="911225" h="1166495">
                <a:moveTo>
                  <a:pt x="399808" y="184581"/>
                </a:moveTo>
                <a:lnTo>
                  <a:pt x="313613" y="184581"/>
                </a:lnTo>
                <a:lnTo>
                  <a:pt x="310184" y="181127"/>
                </a:lnTo>
                <a:lnTo>
                  <a:pt x="310184" y="93357"/>
                </a:lnTo>
                <a:lnTo>
                  <a:pt x="7454" y="93357"/>
                </a:lnTo>
                <a:lnTo>
                  <a:pt x="0" y="100825"/>
                </a:lnTo>
                <a:lnTo>
                  <a:pt x="0" y="485965"/>
                </a:lnTo>
                <a:lnTo>
                  <a:pt x="7454" y="493420"/>
                </a:lnTo>
                <a:lnTo>
                  <a:pt x="150964" y="493420"/>
                </a:lnTo>
                <a:lnTo>
                  <a:pt x="150964" y="276275"/>
                </a:lnTo>
                <a:lnTo>
                  <a:pt x="153187" y="265264"/>
                </a:lnTo>
                <a:lnTo>
                  <a:pt x="159258" y="256260"/>
                </a:lnTo>
                <a:lnTo>
                  <a:pt x="168249" y="250190"/>
                </a:lnTo>
                <a:lnTo>
                  <a:pt x="179260" y="247954"/>
                </a:lnTo>
                <a:lnTo>
                  <a:pt x="399808" y="247954"/>
                </a:lnTo>
                <a:lnTo>
                  <a:pt x="399808" y="184581"/>
                </a:lnTo>
                <a:close/>
              </a:path>
              <a:path w="911225" h="1166495">
                <a:moveTo>
                  <a:pt x="413092" y="1088466"/>
                </a:moveTo>
                <a:lnTo>
                  <a:pt x="412521" y="1087424"/>
                </a:lnTo>
                <a:lnTo>
                  <a:pt x="397230" y="1087424"/>
                </a:lnTo>
                <a:lnTo>
                  <a:pt x="394411" y="1078420"/>
                </a:lnTo>
                <a:lnTo>
                  <a:pt x="394411" y="984986"/>
                </a:lnTo>
                <a:lnTo>
                  <a:pt x="393839" y="984211"/>
                </a:lnTo>
                <a:lnTo>
                  <a:pt x="340639" y="984211"/>
                </a:lnTo>
                <a:lnTo>
                  <a:pt x="340080" y="984986"/>
                </a:lnTo>
                <a:lnTo>
                  <a:pt x="340080" y="1007389"/>
                </a:lnTo>
                <a:lnTo>
                  <a:pt x="340639" y="1008151"/>
                </a:lnTo>
                <a:lnTo>
                  <a:pt x="358482" y="1008151"/>
                </a:lnTo>
                <a:lnTo>
                  <a:pt x="358482" y="1079449"/>
                </a:lnTo>
                <a:lnTo>
                  <a:pt x="354787" y="1082408"/>
                </a:lnTo>
                <a:lnTo>
                  <a:pt x="349377" y="1085888"/>
                </a:lnTo>
                <a:lnTo>
                  <a:pt x="342430" y="1088796"/>
                </a:lnTo>
                <a:lnTo>
                  <a:pt x="334137" y="1090015"/>
                </a:lnTo>
                <a:lnTo>
                  <a:pt x="325577" y="1087805"/>
                </a:lnTo>
                <a:lnTo>
                  <a:pt x="320802" y="1082217"/>
                </a:lnTo>
                <a:lnTo>
                  <a:pt x="318731" y="1074801"/>
                </a:lnTo>
                <a:lnTo>
                  <a:pt x="318287" y="1067092"/>
                </a:lnTo>
                <a:lnTo>
                  <a:pt x="318287" y="984986"/>
                </a:lnTo>
                <a:lnTo>
                  <a:pt x="317715" y="984211"/>
                </a:lnTo>
                <a:lnTo>
                  <a:pt x="264553" y="984211"/>
                </a:lnTo>
                <a:lnTo>
                  <a:pt x="263956" y="984986"/>
                </a:lnTo>
                <a:lnTo>
                  <a:pt x="263956" y="1007389"/>
                </a:lnTo>
                <a:lnTo>
                  <a:pt x="264553" y="1008151"/>
                </a:lnTo>
                <a:lnTo>
                  <a:pt x="282359" y="1008151"/>
                </a:lnTo>
                <a:lnTo>
                  <a:pt x="282359" y="1075067"/>
                </a:lnTo>
                <a:lnTo>
                  <a:pt x="283883" y="1090879"/>
                </a:lnTo>
                <a:lnTo>
                  <a:pt x="289509" y="1103807"/>
                </a:lnTo>
                <a:lnTo>
                  <a:pt x="300736" y="1112545"/>
                </a:lnTo>
                <a:lnTo>
                  <a:pt x="319138" y="1115745"/>
                </a:lnTo>
                <a:lnTo>
                  <a:pt x="336283" y="1114120"/>
                </a:lnTo>
                <a:lnTo>
                  <a:pt x="347891" y="1110018"/>
                </a:lnTo>
                <a:lnTo>
                  <a:pt x="355942" y="1104671"/>
                </a:lnTo>
                <a:lnTo>
                  <a:pt x="362432" y="1099273"/>
                </a:lnTo>
                <a:lnTo>
                  <a:pt x="364413" y="1104950"/>
                </a:lnTo>
                <a:lnTo>
                  <a:pt x="364693" y="1111377"/>
                </a:lnTo>
                <a:lnTo>
                  <a:pt x="412521" y="1111377"/>
                </a:lnTo>
                <a:lnTo>
                  <a:pt x="413092" y="1110615"/>
                </a:lnTo>
                <a:lnTo>
                  <a:pt x="413092" y="1107770"/>
                </a:lnTo>
                <a:lnTo>
                  <a:pt x="413092" y="1088466"/>
                </a:lnTo>
                <a:close/>
              </a:path>
              <a:path w="911225" h="1166495">
                <a:moveTo>
                  <a:pt x="494639" y="3441"/>
                </a:moveTo>
                <a:lnTo>
                  <a:pt x="491197" y="0"/>
                </a:lnTo>
                <a:lnTo>
                  <a:pt x="313613" y="0"/>
                </a:lnTo>
                <a:lnTo>
                  <a:pt x="310184" y="3441"/>
                </a:lnTo>
                <a:lnTo>
                  <a:pt x="310184" y="93357"/>
                </a:lnTo>
                <a:lnTo>
                  <a:pt x="392341" y="93357"/>
                </a:lnTo>
                <a:lnTo>
                  <a:pt x="399808" y="100825"/>
                </a:lnTo>
                <a:lnTo>
                  <a:pt x="399808" y="184581"/>
                </a:lnTo>
                <a:lnTo>
                  <a:pt x="491197" y="184581"/>
                </a:lnTo>
                <a:lnTo>
                  <a:pt x="494639" y="181127"/>
                </a:lnTo>
                <a:lnTo>
                  <a:pt x="494639" y="3441"/>
                </a:lnTo>
                <a:close/>
              </a:path>
              <a:path w="911225" h="1166495">
                <a:moveTo>
                  <a:pt x="544080" y="1054989"/>
                </a:moveTo>
                <a:lnTo>
                  <a:pt x="543991" y="1049083"/>
                </a:lnTo>
                <a:lnTo>
                  <a:pt x="542569" y="1032611"/>
                </a:lnTo>
                <a:lnTo>
                  <a:pt x="541997" y="1025982"/>
                </a:lnTo>
                <a:lnTo>
                  <a:pt x="533996" y="1003782"/>
                </a:lnTo>
                <a:lnTo>
                  <a:pt x="533819" y="1003287"/>
                </a:lnTo>
                <a:lnTo>
                  <a:pt x="516623" y="986434"/>
                </a:lnTo>
                <a:lnTo>
                  <a:pt x="505866" y="984008"/>
                </a:lnTo>
                <a:lnTo>
                  <a:pt x="505866" y="1032611"/>
                </a:lnTo>
                <a:lnTo>
                  <a:pt x="461454" y="1032611"/>
                </a:lnTo>
                <a:lnTo>
                  <a:pt x="462457" y="1025055"/>
                </a:lnTo>
                <a:lnTo>
                  <a:pt x="465518" y="1015492"/>
                </a:lnTo>
                <a:lnTo>
                  <a:pt x="472541" y="1007275"/>
                </a:lnTo>
                <a:lnTo>
                  <a:pt x="485495" y="1003782"/>
                </a:lnTo>
                <a:lnTo>
                  <a:pt x="496912" y="1006805"/>
                </a:lnTo>
                <a:lnTo>
                  <a:pt x="503008" y="1014234"/>
                </a:lnTo>
                <a:lnTo>
                  <a:pt x="505434" y="1023658"/>
                </a:lnTo>
                <a:lnTo>
                  <a:pt x="505866" y="1032611"/>
                </a:lnTo>
                <a:lnTo>
                  <a:pt x="505866" y="984008"/>
                </a:lnTo>
                <a:lnTo>
                  <a:pt x="461810" y="984897"/>
                </a:lnTo>
                <a:lnTo>
                  <a:pt x="429844" y="1020991"/>
                </a:lnTo>
                <a:lnTo>
                  <a:pt x="425488" y="1049083"/>
                </a:lnTo>
                <a:lnTo>
                  <a:pt x="430149" y="1079487"/>
                </a:lnTo>
                <a:lnTo>
                  <a:pt x="443179" y="1100175"/>
                </a:lnTo>
                <a:lnTo>
                  <a:pt x="463219" y="1111999"/>
                </a:lnTo>
                <a:lnTo>
                  <a:pt x="488886" y="1115758"/>
                </a:lnTo>
                <a:lnTo>
                  <a:pt x="506234" y="1114323"/>
                </a:lnTo>
                <a:lnTo>
                  <a:pt x="522592" y="1110665"/>
                </a:lnTo>
                <a:lnTo>
                  <a:pt x="534758" y="1105763"/>
                </a:lnTo>
                <a:lnTo>
                  <a:pt x="539534" y="1100569"/>
                </a:lnTo>
                <a:lnTo>
                  <a:pt x="539534" y="1099527"/>
                </a:lnTo>
                <a:lnTo>
                  <a:pt x="538962" y="1098499"/>
                </a:lnTo>
                <a:lnTo>
                  <a:pt x="538683" y="1097737"/>
                </a:lnTo>
                <a:lnTo>
                  <a:pt x="534555" y="1088720"/>
                </a:lnTo>
                <a:lnTo>
                  <a:pt x="531622" y="1082281"/>
                </a:lnTo>
                <a:lnTo>
                  <a:pt x="531050" y="1081252"/>
                </a:lnTo>
                <a:lnTo>
                  <a:pt x="529932" y="1080223"/>
                </a:lnTo>
                <a:lnTo>
                  <a:pt x="528497" y="1080223"/>
                </a:lnTo>
                <a:lnTo>
                  <a:pt x="524078" y="1081544"/>
                </a:lnTo>
                <a:lnTo>
                  <a:pt x="516686" y="1084465"/>
                </a:lnTo>
                <a:lnTo>
                  <a:pt x="506222" y="1087386"/>
                </a:lnTo>
                <a:lnTo>
                  <a:pt x="467029" y="1078039"/>
                </a:lnTo>
                <a:lnTo>
                  <a:pt x="461454" y="1056538"/>
                </a:lnTo>
                <a:lnTo>
                  <a:pt x="542912" y="1056538"/>
                </a:lnTo>
                <a:lnTo>
                  <a:pt x="544080" y="1054989"/>
                </a:lnTo>
                <a:close/>
              </a:path>
              <a:path w="911225" h="1166495">
                <a:moveTo>
                  <a:pt x="686536" y="989101"/>
                </a:moveTo>
                <a:lnTo>
                  <a:pt x="659955" y="979830"/>
                </a:lnTo>
                <a:lnTo>
                  <a:pt x="655142" y="979830"/>
                </a:lnTo>
                <a:lnTo>
                  <a:pt x="650036" y="989609"/>
                </a:lnTo>
                <a:lnTo>
                  <a:pt x="649185" y="991933"/>
                </a:lnTo>
                <a:lnTo>
                  <a:pt x="644664" y="988441"/>
                </a:lnTo>
                <a:lnTo>
                  <a:pt x="644664" y="1014590"/>
                </a:lnTo>
                <a:lnTo>
                  <a:pt x="644664" y="1075334"/>
                </a:lnTo>
                <a:lnTo>
                  <a:pt x="641743" y="1077683"/>
                </a:lnTo>
                <a:lnTo>
                  <a:pt x="636993" y="1080579"/>
                </a:lnTo>
                <a:lnTo>
                  <a:pt x="630072" y="1083043"/>
                </a:lnTo>
                <a:lnTo>
                  <a:pt x="620623" y="1084097"/>
                </a:lnTo>
                <a:lnTo>
                  <a:pt x="609917" y="1081430"/>
                </a:lnTo>
                <a:lnTo>
                  <a:pt x="602932" y="1073823"/>
                </a:lnTo>
                <a:lnTo>
                  <a:pt x="599122" y="1061821"/>
                </a:lnTo>
                <a:lnTo>
                  <a:pt x="597979" y="1045984"/>
                </a:lnTo>
                <a:lnTo>
                  <a:pt x="599389" y="1029449"/>
                </a:lnTo>
                <a:lnTo>
                  <a:pt x="603783" y="1017155"/>
                </a:lnTo>
                <a:lnTo>
                  <a:pt x="611352" y="1009497"/>
                </a:lnTo>
                <a:lnTo>
                  <a:pt x="622312" y="1006856"/>
                </a:lnTo>
                <a:lnTo>
                  <a:pt x="635050" y="1006856"/>
                </a:lnTo>
                <a:lnTo>
                  <a:pt x="640981" y="1012012"/>
                </a:lnTo>
                <a:lnTo>
                  <a:pt x="644664" y="1014590"/>
                </a:lnTo>
                <a:lnTo>
                  <a:pt x="644664" y="988441"/>
                </a:lnTo>
                <a:lnTo>
                  <a:pt x="644486" y="988301"/>
                </a:lnTo>
                <a:lnTo>
                  <a:pt x="637870" y="984338"/>
                </a:lnTo>
                <a:lnTo>
                  <a:pt x="628497" y="981151"/>
                </a:lnTo>
                <a:lnTo>
                  <a:pt x="615505" y="979830"/>
                </a:lnTo>
                <a:lnTo>
                  <a:pt x="592950" y="984504"/>
                </a:lnTo>
                <a:lnTo>
                  <a:pt x="576148" y="997889"/>
                </a:lnTo>
                <a:lnTo>
                  <a:pt x="565658" y="1019035"/>
                </a:lnTo>
                <a:lnTo>
                  <a:pt x="562038" y="1047026"/>
                </a:lnTo>
                <a:lnTo>
                  <a:pt x="565150" y="1073124"/>
                </a:lnTo>
                <a:lnTo>
                  <a:pt x="574357" y="1092911"/>
                </a:lnTo>
                <a:lnTo>
                  <a:pt x="589508" y="1105446"/>
                </a:lnTo>
                <a:lnTo>
                  <a:pt x="610438" y="1109827"/>
                </a:lnTo>
                <a:lnTo>
                  <a:pt x="623303" y="1108659"/>
                </a:lnTo>
                <a:lnTo>
                  <a:pt x="633171" y="1105903"/>
                </a:lnTo>
                <a:lnTo>
                  <a:pt x="640232" y="1102652"/>
                </a:lnTo>
                <a:lnTo>
                  <a:pt x="644664" y="1100035"/>
                </a:lnTo>
                <a:lnTo>
                  <a:pt x="644779" y="1102652"/>
                </a:lnTo>
                <a:lnTo>
                  <a:pt x="645515" y="1108024"/>
                </a:lnTo>
                <a:lnTo>
                  <a:pt x="645515" y="1117028"/>
                </a:lnTo>
                <a:lnTo>
                  <a:pt x="644677" y="1126528"/>
                </a:lnTo>
                <a:lnTo>
                  <a:pt x="641337" y="1133373"/>
                </a:lnTo>
                <a:lnTo>
                  <a:pt x="634288" y="1137526"/>
                </a:lnTo>
                <a:lnTo>
                  <a:pt x="622312" y="1138923"/>
                </a:lnTo>
                <a:lnTo>
                  <a:pt x="605002" y="1137348"/>
                </a:lnTo>
                <a:lnTo>
                  <a:pt x="591223" y="1133894"/>
                </a:lnTo>
                <a:lnTo>
                  <a:pt x="581533" y="1130439"/>
                </a:lnTo>
                <a:lnTo>
                  <a:pt x="576478" y="1128864"/>
                </a:lnTo>
                <a:lnTo>
                  <a:pt x="575068" y="1128864"/>
                </a:lnTo>
                <a:lnTo>
                  <a:pt x="573925" y="1129652"/>
                </a:lnTo>
                <a:lnTo>
                  <a:pt x="573366" y="1131443"/>
                </a:lnTo>
                <a:lnTo>
                  <a:pt x="567982" y="1147152"/>
                </a:lnTo>
                <a:lnTo>
                  <a:pt x="567131" y="1149464"/>
                </a:lnTo>
                <a:lnTo>
                  <a:pt x="566839" y="1150493"/>
                </a:lnTo>
                <a:lnTo>
                  <a:pt x="566839" y="1152283"/>
                </a:lnTo>
                <a:lnTo>
                  <a:pt x="572884" y="1156703"/>
                </a:lnTo>
                <a:lnTo>
                  <a:pt x="587857" y="1161148"/>
                </a:lnTo>
                <a:lnTo>
                  <a:pt x="606958" y="1164577"/>
                </a:lnTo>
                <a:lnTo>
                  <a:pt x="625424" y="1165948"/>
                </a:lnTo>
                <a:lnTo>
                  <a:pt x="650557" y="1162621"/>
                </a:lnTo>
                <a:lnTo>
                  <a:pt x="667486" y="1153172"/>
                </a:lnTo>
                <a:lnTo>
                  <a:pt x="676732" y="1138923"/>
                </a:lnTo>
                <a:lnTo>
                  <a:pt x="677024" y="1138466"/>
                </a:lnTo>
                <a:lnTo>
                  <a:pt x="680021" y="1119352"/>
                </a:lnTo>
                <a:lnTo>
                  <a:pt x="679767" y="1105446"/>
                </a:lnTo>
                <a:lnTo>
                  <a:pt x="679602" y="1100035"/>
                </a:lnTo>
                <a:lnTo>
                  <a:pt x="679107" y="1084097"/>
                </a:lnTo>
                <a:lnTo>
                  <a:pt x="678903" y="1077683"/>
                </a:lnTo>
                <a:lnTo>
                  <a:pt x="678802" y="1073124"/>
                </a:lnTo>
                <a:lnTo>
                  <a:pt x="678624" y="1061821"/>
                </a:lnTo>
                <a:lnTo>
                  <a:pt x="678624" y="1023073"/>
                </a:lnTo>
                <a:lnTo>
                  <a:pt x="679856" y="1009815"/>
                </a:lnTo>
                <a:lnTo>
                  <a:pt x="680707" y="1006856"/>
                </a:lnTo>
                <a:lnTo>
                  <a:pt x="682586" y="1000226"/>
                </a:lnTo>
                <a:lnTo>
                  <a:pt x="685304" y="993838"/>
                </a:lnTo>
                <a:lnTo>
                  <a:pt x="685939" y="991933"/>
                </a:lnTo>
                <a:lnTo>
                  <a:pt x="686536" y="990142"/>
                </a:lnTo>
                <a:lnTo>
                  <a:pt x="686536" y="989101"/>
                </a:lnTo>
                <a:close/>
              </a:path>
              <a:path w="911225" h="1166495">
                <a:moveTo>
                  <a:pt x="820928" y="1054989"/>
                </a:moveTo>
                <a:lnTo>
                  <a:pt x="820839" y="1049083"/>
                </a:lnTo>
                <a:lnTo>
                  <a:pt x="819429" y="1032611"/>
                </a:lnTo>
                <a:lnTo>
                  <a:pt x="818857" y="1025982"/>
                </a:lnTo>
                <a:lnTo>
                  <a:pt x="810856" y="1003782"/>
                </a:lnTo>
                <a:lnTo>
                  <a:pt x="810679" y="1003287"/>
                </a:lnTo>
                <a:lnTo>
                  <a:pt x="793483" y="986434"/>
                </a:lnTo>
                <a:lnTo>
                  <a:pt x="782739" y="984008"/>
                </a:lnTo>
                <a:lnTo>
                  <a:pt x="782739" y="1032611"/>
                </a:lnTo>
                <a:lnTo>
                  <a:pt x="738327" y="1032611"/>
                </a:lnTo>
                <a:lnTo>
                  <a:pt x="739330" y="1025055"/>
                </a:lnTo>
                <a:lnTo>
                  <a:pt x="742378" y="1015492"/>
                </a:lnTo>
                <a:lnTo>
                  <a:pt x="749414" y="1007275"/>
                </a:lnTo>
                <a:lnTo>
                  <a:pt x="762368" y="1003782"/>
                </a:lnTo>
                <a:lnTo>
                  <a:pt x="773785" y="1006805"/>
                </a:lnTo>
                <a:lnTo>
                  <a:pt x="779881" y="1014234"/>
                </a:lnTo>
                <a:lnTo>
                  <a:pt x="782307" y="1023658"/>
                </a:lnTo>
                <a:lnTo>
                  <a:pt x="782739" y="1032611"/>
                </a:lnTo>
                <a:lnTo>
                  <a:pt x="782739" y="984008"/>
                </a:lnTo>
                <a:lnTo>
                  <a:pt x="738670" y="984897"/>
                </a:lnTo>
                <a:lnTo>
                  <a:pt x="706716" y="1020991"/>
                </a:lnTo>
                <a:lnTo>
                  <a:pt x="702373" y="1049083"/>
                </a:lnTo>
                <a:lnTo>
                  <a:pt x="707021" y="1079487"/>
                </a:lnTo>
                <a:lnTo>
                  <a:pt x="720051" y="1100175"/>
                </a:lnTo>
                <a:lnTo>
                  <a:pt x="740092" y="1111999"/>
                </a:lnTo>
                <a:lnTo>
                  <a:pt x="765771" y="1115758"/>
                </a:lnTo>
                <a:lnTo>
                  <a:pt x="783107" y="1114323"/>
                </a:lnTo>
                <a:lnTo>
                  <a:pt x="799465" y="1110665"/>
                </a:lnTo>
                <a:lnTo>
                  <a:pt x="811631" y="1105763"/>
                </a:lnTo>
                <a:lnTo>
                  <a:pt x="816406" y="1100569"/>
                </a:lnTo>
                <a:lnTo>
                  <a:pt x="816406" y="1099527"/>
                </a:lnTo>
                <a:lnTo>
                  <a:pt x="815848" y="1098499"/>
                </a:lnTo>
                <a:lnTo>
                  <a:pt x="815555" y="1097737"/>
                </a:lnTo>
                <a:lnTo>
                  <a:pt x="811428" y="1088720"/>
                </a:lnTo>
                <a:lnTo>
                  <a:pt x="808482" y="1082281"/>
                </a:lnTo>
                <a:lnTo>
                  <a:pt x="807910" y="1081252"/>
                </a:lnTo>
                <a:lnTo>
                  <a:pt x="806780" y="1080223"/>
                </a:lnTo>
                <a:lnTo>
                  <a:pt x="805370" y="1080223"/>
                </a:lnTo>
                <a:lnTo>
                  <a:pt x="800950" y="1081544"/>
                </a:lnTo>
                <a:lnTo>
                  <a:pt x="793559" y="1084465"/>
                </a:lnTo>
                <a:lnTo>
                  <a:pt x="783094" y="1087386"/>
                </a:lnTo>
                <a:lnTo>
                  <a:pt x="743902" y="1078039"/>
                </a:lnTo>
                <a:lnTo>
                  <a:pt x="738327" y="1056538"/>
                </a:lnTo>
                <a:lnTo>
                  <a:pt x="819810" y="1056538"/>
                </a:lnTo>
                <a:lnTo>
                  <a:pt x="820928" y="1054989"/>
                </a:lnTo>
                <a:close/>
              </a:path>
              <a:path w="911225" h="1166495">
                <a:moveTo>
                  <a:pt x="829348" y="276275"/>
                </a:moveTo>
                <a:lnTo>
                  <a:pt x="827125" y="265264"/>
                </a:lnTo>
                <a:lnTo>
                  <a:pt x="821055" y="256260"/>
                </a:lnTo>
                <a:lnTo>
                  <a:pt x="812063" y="250190"/>
                </a:lnTo>
                <a:lnTo>
                  <a:pt x="801039" y="247954"/>
                </a:lnTo>
                <a:lnTo>
                  <a:pt x="399808" y="247954"/>
                </a:lnTo>
                <a:lnTo>
                  <a:pt x="399808" y="485965"/>
                </a:lnTo>
                <a:lnTo>
                  <a:pt x="392341" y="493420"/>
                </a:lnTo>
                <a:lnTo>
                  <a:pt x="150964" y="493420"/>
                </a:lnTo>
                <a:lnTo>
                  <a:pt x="150964" y="898486"/>
                </a:lnTo>
                <a:lnTo>
                  <a:pt x="153187" y="909510"/>
                </a:lnTo>
                <a:lnTo>
                  <a:pt x="159258" y="918514"/>
                </a:lnTo>
                <a:lnTo>
                  <a:pt x="168249" y="924585"/>
                </a:lnTo>
                <a:lnTo>
                  <a:pt x="179260" y="926807"/>
                </a:lnTo>
                <a:lnTo>
                  <a:pt x="764032" y="926807"/>
                </a:lnTo>
                <a:lnTo>
                  <a:pt x="764032" y="860933"/>
                </a:lnTo>
                <a:lnTo>
                  <a:pt x="829348" y="860933"/>
                </a:lnTo>
                <a:lnTo>
                  <a:pt x="829348" y="276275"/>
                </a:lnTo>
                <a:close/>
              </a:path>
              <a:path w="911225" h="1166495">
                <a:moveTo>
                  <a:pt x="910793" y="1107770"/>
                </a:moveTo>
                <a:lnTo>
                  <a:pt x="910221" y="1106474"/>
                </a:lnTo>
                <a:lnTo>
                  <a:pt x="904290" y="1084351"/>
                </a:lnTo>
                <a:lnTo>
                  <a:pt x="903414" y="1083818"/>
                </a:lnTo>
                <a:lnTo>
                  <a:pt x="900607" y="1083818"/>
                </a:lnTo>
                <a:lnTo>
                  <a:pt x="896912" y="1086154"/>
                </a:lnTo>
                <a:lnTo>
                  <a:pt x="883323" y="1086154"/>
                </a:lnTo>
                <a:lnTo>
                  <a:pt x="883323" y="927569"/>
                </a:lnTo>
                <a:lnTo>
                  <a:pt x="882764" y="926807"/>
                </a:lnTo>
                <a:lnTo>
                  <a:pt x="829868" y="926807"/>
                </a:lnTo>
                <a:lnTo>
                  <a:pt x="829297" y="927569"/>
                </a:lnTo>
                <a:lnTo>
                  <a:pt x="829297" y="949985"/>
                </a:lnTo>
                <a:lnTo>
                  <a:pt x="829868" y="950747"/>
                </a:lnTo>
                <a:lnTo>
                  <a:pt x="847407" y="950747"/>
                </a:lnTo>
                <a:lnTo>
                  <a:pt x="847407" y="1066050"/>
                </a:lnTo>
                <a:lnTo>
                  <a:pt x="847940" y="1083818"/>
                </a:lnTo>
                <a:lnTo>
                  <a:pt x="851750" y="1099794"/>
                </a:lnTo>
                <a:lnTo>
                  <a:pt x="862076" y="1111313"/>
                </a:lnTo>
                <a:lnTo>
                  <a:pt x="882192" y="1115745"/>
                </a:lnTo>
                <a:lnTo>
                  <a:pt x="892403" y="1115136"/>
                </a:lnTo>
                <a:lnTo>
                  <a:pt x="901598" y="1113497"/>
                </a:lnTo>
                <a:lnTo>
                  <a:pt x="908240" y="1111186"/>
                </a:lnTo>
                <a:lnTo>
                  <a:pt x="910793" y="1108544"/>
                </a:lnTo>
                <a:lnTo>
                  <a:pt x="910793" y="1107770"/>
                </a:lnTo>
                <a:close/>
              </a:path>
            </a:pathLst>
          </a:custGeom>
          <a:solidFill>
            <a:srgbClr val="FFFFFF"/>
          </a:solidFill>
        </p:spPr>
        <p:txBody>
          <a:bodyPr wrap="square" lIns="0" tIns="0" rIns="0" bIns="0" rtlCol="0"/>
          <a:lstStyle/>
          <a:p>
            <a:endParaRPr dirty="0"/>
          </a:p>
        </p:txBody>
      </p:sp>
      <p:sp>
        <p:nvSpPr>
          <p:cNvPr id="5" name="object 5"/>
          <p:cNvSpPr txBox="1">
            <a:spLocks noGrp="1"/>
          </p:cNvSpPr>
          <p:nvPr>
            <p:ph type="title"/>
          </p:nvPr>
        </p:nvSpPr>
        <p:spPr>
          <a:xfrm>
            <a:off x="1229350" y="863838"/>
            <a:ext cx="16275845" cy="2721899"/>
          </a:xfrm>
          <a:prstGeom prst="rect">
            <a:avLst/>
          </a:prstGeom>
        </p:spPr>
        <p:txBody>
          <a:bodyPr vert="horz" wrap="square" lIns="0" tIns="13335" rIns="0" bIns="0" rtlCol="0">
            <a:spAutoFit/>
          </a:bodyPr>
          <a:lstStyle/>
          <a:p>
            <a:r>
              <a:rPr lang="fr-FR" sz="8800" dirty="0">
                <a:solidFill>
                  <a:schemeClr val="bg1"/>
                </a:solidFill>
              </a:rPr>
              <a:t>EU-China relation and de-</a:t>
            </a:r>
            <a:r>
              <a:rPr lang="fr-FR" sz="8800" dirty="0" err="1">
                <a:solidFill>
                  <a:schemeClr val="bg1"/>
                </a:solidFill>
              </a:rPr>
              <a:t>risking</a:t>
            </a:r>
            <a:r>
              <a:rPr lang="fr-FR" sz="8800" dirty="0">
                <a:solidFill>
                  <a:schemeClr val="bg1"/>
                </a:solidFill>
              </a:rPr>
              <a:t> global </a:t>
            </a:r>
            <a:r>
              <a:rPr lang="fr-FR" sz="8800" dirty="0" err="1">
                <a:solidFill>
                  <a:schemeClr val="bg1"/>
                </a:solidFill>
              </a:rPr>
              <a:t>decarbonization</a:t>
            </a:r>
            <a:endParaRPr lang="fr-FR" sz="8800" dirty="0">
              <a:solidFill>
                <a:schemeClr val="bg1"/>
              </a:solidFill>
            </a:endParaRPr>
          </a:p>
        </p:txBody>
      </p:sp>
      <p:sp>
        <p:nvSpPr>
          <p:cNvPr id="6" name="object 6"/>
          <p:cNvSpPr txBox="1"/>
          <p:nvPr/>
        </p:nvSpPr>
        <p:spPr>
          <a:xfrm>
            <a:off x="1243806" y="7832597"/>
            <a:ext cx="15971044" cy="616194"/>
          </a:xfrm>
          <a:prstGeom prst="rect">
            <a:avLst/>
          </a:prstGeom>
        </p:spPr>
        <p:txBody>
          <a:bodyPr vert="horz" wrap="square" lIns="0" tIns="13335" rIns="0" bIns="0" rtlCol="0">
            <a:spAutoFit/>
          </a:bodyPr>
          <a:lstStyle/>
          <a:p>
            <a:pPr marL="12700">
              <a:lnSpc>
                <a:spcPts val="4675"/>
              </a:lnSpc>
              <a:spcBef>
                <a:spcPts val="105"/>
              </a:spcBef>
            </a:pPr>
            <a:r>
              <a:rPr lang="fr-BE" sz="3950" b="1" dirty="0">
                <a:solidFill>
                  <a:srgbClr val="FFFFFF"/>
                </a:solidFill>
                <a:latin typeface="Arial" panose="020B0604020202020204" pitchFamily="34" charset="0"/>
                <a:cs typeface="Arial" panose="020B0604020202020204" pitchFamily="34" charset="0"/>
              </a:rPr>
              <a:t>Alicia García-</a:t>
            </a:r>
            <a:r>
              <a:rPr lang="fr-BE" sz="3950" b="1" dirty="0" err="1">
                <a:solidFill>
                  <a:srgbClr val="FFFFFF"/>
                </a:solidFill>
                <a:latin typeface="Arial" panose="020B0604020202020204" pitchFamily="34" charset="0"/>
                <a:cs typeface="Arial" panose="020B0604020202020204" pitchFamily="34" charset="0"/>
              </a:rPr>
              <a:t>Herrero</a:t>
            </a:r>
            <a:r>
              <a:rPr lang="fr-BE" sz="3950" b="1" dirty="0">
                <a:solidFill>
                  <a:srgbClr val="FFFFFF"/>
                </a:solidFill>
                <a:latin typeface="Arial" panose="020B0604020202020204" pitchFamily="34" charset="0"/>
                <a:cs typeface="Arial" panose="020B0604020202020204" pitchFamily="34" charset="0"/>
              </a:rPr>
              <a:t>,  Senior </a:t>
            </a:r>
            <a:r>
              <a:rPr lang="fr-BE" sz="3950" b="1" dirty="0" err="1">
                <a:solidFill>
                  <a:srgbClr val="FFFFFF"/>
                </a:solidFill>
                <a:latin typeface="Arial" panose="020B0604020202020204" pitchFamily="34" charset="0"/>
                <a:cs typeface="Arial" panose="020B0604020202020204" pitchFamily="34" charset="0"/>
              </a:rPr>
              <a:t>Research</a:t>
            </a:r>
            <a:r>
              <a:rPr lang="fr-BE" sz="3950" b="1" dirty="0">
                <a:solidFill>
                  <a:srgbClr val="FFFFFF"/>
                </a:solidFill>
                <a:latin typeface="Arial" panose="020B0604020202020204" pitchFamily="34" charset="0"/>
                <a:cs typeface="Arial" panose="020B0604020202020204" pitchFamily="34" charset="0"/>
              </a:rPr>
              <a:t> </a:t>
            </a:r>
            <a:r>
              <a:rPr lang="fr-BE" sz="3950" b="1" dirty="0" err="1">
                <a:solidFill>
                  <a:srgbClr val="FFFFFF"/>
                </a:solidFill>
                <a:latin typeface="Arial" panose="020B0604020202020204" pitchFamily="34" charset="0"/>
                <a:cs typeface="Arial" panose="020B0604020202020204" pitchFamily="34" charset="0"/>
              </a:rPr>
              <a:t>Fellow</a:t>
            </a:r>
            <a:r>
              <a:rPr lang="fr-BE" sz="3950" b="1" dirty="0">
                <a:solidFill>
                  <a:srgbClr val="FFFFFF"/>
                </a:solidFill>
                <a:latin typeface="Arial" panose="020B0604020202020204" pitchFamily="34" charset="0"/>
                <a:cs typeface="Arial" panose="020B0604020202020204" pitchFamily="34" charset="0"/>
              </a:rPr>
              <a:t> at Bruegel	</a:t>
            </a:r>
            <a:endParaRPr sz="3950" dirty="0">
              <a:latin typeface="Arial" panose="020B0604020202020204" pitchFamily="34" charset="0"/>
              <a:cs typeface="Arial" panose="020B0604020202020204" pitchFamily="34" charset="0"/>
            </a:endParaRPr>
          </a:p>
        </p:txBody>
      </p:sp>
      <p:sp>
        <p:nvSpPr>
          <p:cNvPr id="7" name="object 7"/>
          <p:cNvSpPr>
            <a:spLocks noGrp="1" noRot="1" noMove="1" noResize="1" noEditPoints="1" noAdjustHandles="1" noChangeArrowheads="1" noChangeShapeType="1"/>
          </p:cNvSpPr>
          <p:nvPr/>
        </p:nvSpPr>
        <p:spPr>
          <a:xfrm>
            <a:off x="1256506" y="6483572"/>
            <a:ext cx="3418204" cy="125730"/>
          </a:xfrm>
          <a:custGeom>
            <a:avLst/>
            <a:gdLst/>
            <a:ahLst/>
            <a:cxnLst/>
            <a:rect l="l" t="t" r="r" b="b"/>
            <a:pathLst>
              <a:path w="3418204" h="125729">
                <a:moveTo>
                  <a:pt x="3417696" y="0"/>
                </a:moveTo>
                <a:lnTo>
                  <a:pt x="0" y="0"/>
                </a:lnTo>
                <a:lnTo>
                  <a:pt x="0" y="125650"/>
                </a:lnTo>
                <a:lnTo>
                  <a:pt x="3417696" y="125650"/>
                </a:lnTo>
                <a:lnTo>
                  <a:pt x="3417696"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8392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33CE10-23B8-86D6-655D-A191F5E470BB}"/>
              </a:ext>
            </a:extLst>
          </p:cNvPr>
          <p:cNvSpPr>
            <a:spLocks noGrp="1"/>
          </p:cNvSpPr>
          <p:nvPr>
            <p:ph type="title"/>
          </p:nvPr>
        </p:nvSpPr>
        <p:spPr>
          <a:xfrm>
            <a:off x="1136650" y="396875"/>
            <a:ext cx="16275844" cy="2431435"/>
          </a:xfrm>
        </p:spPr>
        <p:txBody>
          <a:bodyPr/>
          <a:lstStyle/>
          <a:p>
            <a:r>
              <a:rPr lang="en-US" b="0" dirty="0"/>
              <a:t>In terms of extraction, China’s concentration concerns far more than just rare earth metals. There are other metals where the concentration is even higher, and this does not even include China’s ownership of mines abroad. </a:t>
            </a:r>
            <a:br>
              <a:rPr lang="en-US" b="0" dirty="0"/>
            </a:br>
            <a:endParaRPr lang="en-US" b="0" dirty="0"/>
          </a:p>
        </p:txBody>
      </p:sp>
      <p:graphicFrame>
        <p:nvGraphicFramePr>
          <p:cNvPr id="8" name="Chart 7">
            <a:extLst>
              <a:ext uri="{FF2B5EF4-FFF2-40B4-BE49-F238E27FC236}">
                <a16:creationId xmlns:a16="http://schemas.microsoft.com/office/drawing/2014/main" id="{1339D82F-BA36-CC65-6C01-2DBC2331E8DD}"/>
              </a:ext>
            </a:extLst>
          </p:cNvPr>
          <p:cNvGraphicFramePr/>
          <p:nvPr>
            <p:extLst>
              <p:ext uri="{D42A27DB-BD31-4B8C-83A1-F6EECF244321}">
                <p14:modId xmlns:p14="http://schemas.microsoft.com/office/powerpoint/2010/main" val="32352613"/>
              </p:ext>
            </p:extLst>
          </p:nvPr>
        </p:nvGraphicFramePr>
        <p:xfrm>
          <a:off x="1136650" y="3140075"/>
          <a:ext cx="16840200" cy="6255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036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33CE10-23B8-86D6-655D-A191F5E470BB}"/>
              </a:ext>
            </a:extLst>
          </p:cNvPr>
          <p:cNvSpPr>
            <a:spLocks noGrp="1"/>
          </p:cNvSpPr>
          <p:nvPr>
            <p:ph type="title"/>
          </p:nvPr>
        </p:nvSpPr>
        <p:spPr>
          <a:xfrm>
            <a:off x="1136650" y="396875"/>
            <a:ext cx="16275844" cy="1215717"/>
          </a:xfrm>
        </p:spPr>
        <p:txBody>
          <a:bodyPr/>
          <a:lstStyle/>
          <a:p>
            <a:r>
              <a:rPr lang="en-US" b="0" dirty="0"/>
              <a:t>Particularly, the concentration in refining is very high for many critical minerals</a:t>
            </a:r>
            <a:br>
              <a:rPr lang="en-US" b="0" dirty="0"/>
            </a:br>
            <a:endParaRPr lang="en-US" b="0" dirty="0"/>
          </a:p>
        </p:txBody>
      </p:sp>
      <p:graphicFrame>
        <p:nvGraphicFramePr>
          <p:cNvPr id="2" name="Diagram 3">
            <a:extLst>
              <a:ext uri="{FF2B5EF4-FFF2-40B4-BE49-F238E27FC236}">
                <a16:creationId xmlns:a16="http://schemas.microsoft.com/office/drawing/2014/main" id="{849B0EA7-2B76-8ECD-F284-079AA496D946}"/>
              </a:ext>
            </a:extLst>
          </p:cNvPr>
          <p:cNvGraphicFramePr>
            <a:graphicFrameLocks/>
          </p:cNvGraphicFramePr>
          <p:nvPr>
            <p:extLst>
              <p:ext uri="{D42A27DB-BD31-4B8C-83A1-F6EECF244321}">
                <p14:modId xmlns:p14="http://schemas.microsoft.com/office/powerpoint/2010/main" val="1677051318"/>
              </p:ext>
            </p:extLst>
          </p:nvPr>
        </p:nvGraphicFramePr>
        <p:xfrm>
          <a:off x="2279650" y="3521075"/>
          <a:ext cx="146304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C5C6D61-D879-6C8F-EC37-32ABD8B49618}"/>
              </a:ext>
            </a:extLst>
          </p:cNvPr>
          <p:cNvSpPr txBox="1"/>
          <p:nvPr/>
        </p:nvSpPr>
        <p:spPr>
          <a:xfrm>
            <a:off x="8375650" y="3351798"/>
            <a:ext cx="1447800" cy="338554"/>
          </a:xfrm>
          <a:prstGeom prst="rect">
            <a:avLst/>
          </a:prstGeom>
          <a:noFill/>
        </p:spPr>
        <p:txBody>
          <a:bodyPr wrap="square" rtlCol="0">
            <a:spAutoFit/>
          </a:bodyPr>
          <a:lstStyle/>
          <a:p>
            <a:r>
              <a:rPr lang="en-US" sz="1600" b="1" dirty="0">
                <a:solidFill>
                  <a:srgbClr val="581D74"/>
                </a:solidFill>
              </a:rPr>
              <a:t>Refining</a:t>
            </a:r>
          </a:p>
        </p:txBody>
      </p:sp>
    </p:spTree>
    <p:extLst>
      <p:ext uri="{BB962C8B-B14F-4D97-AF65-F5344CB8AC3E}">
        <p14:creationId xmlns:p14="http://schemas.microsoft.com/office/powerpoint/2010/main" val="72907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33CE10-23B8-86D6-655D-A191F5E470BB}"/>
              </a:ext>
            </a:extLst>
          </p:cNvPr>
          <p:cNvSpPr>
            <a:spLocks noGrp="1"/>
          </p:cNvSpPr>
          <p:nvPr>
            <p:ph type="title"/>
          </p:nvPr>
        </p:nvSpPr>
        <p:spPr>
          <a:xfrm>
            <a:off x="1136650" y="396875"/>
            <a:ext cx="16275844" cy="1215717"/>
          </a:xfrm>
        </p:spPr>
        <p:txBody>
          <a:bodyPr/>
          <a:lstStyle/>
          <a:p>
            <a:r>
              <a:rPr lang="en-US" b="0" dirty="0"/>
              <a:t>On Innovation, China is also catching up quickly, obtaining a leading position in many areas </a:t>
            </a:r>
          </a:p>
        </p:txBody>
      </p:sp>
      <p:pic>
        <p:nvPicPr>
          <p:cNvPr id="4" name="Picture 3">
            <a:extLst>
              <a:ext uri="{FF2B5EF4-FFF2-40B4-BE49-F238E27FC236}">
                <a16:creationId xmlns:a16="http://schemas.microsoft.com/office/drawing/2014/main" id="{59CB2BA1-7D01-B126-51EA-04B7A7652652}"/>
              </a:ext>
            </a:extLst>
          </p:cNvPr>
          <p:cNvPicPr>
            <a:picLocks noChangeAspect="1"/>
          </p:cNvPicPr>
          <p:nvPr/>
        </p:nvPicPr>
        <p:blipFill>
          <a:blip r:embed="rId2"/>
          <a:stretch>
            <a:fillRect/>
          </a:stretch>
        </p:blipFill>
        <p:spPr>
          <a:xfrm>
            <a:off x="1136650" y="2759075"/>
            <a:ext cx="16969793" cy="6858000"/>
          </a:xfrm>
          <a:prstGeom prst="rect">
            <a:avLst/>
          </a:prstGeom>
        </p:spPr>
      </p:pic>
    </p:spTree>
    <p:extLst>
      <p:ext uri="{BB962C8B-B14F-4D97-AF65-F5344CB8AC3E}">
        <p14:creationId xmlns:p14="http://schemas.microsoft.com/office/powerpoint/2010/main" val="382106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33CE10-23B8-86D6-655D-A191F5E470BB}"/>
              </a:ext>
            </a:extLst>
          </p:cNvPr>
          <p:cNvSpPr>
            <a:spLocks noGrp="1"/>
          </p:cNvSpPr>
          <p:nvPr>
            <p:ph type="title"/>
          </p:nvPr>
        </p:nvSpPr>
        <p:spPr>
          <a:xfrm>
            <a:off x="1136650" y="396875"/>
            <a:ext cx="16275844" cy="2431435"/>
          </a:xfrm>
        </p:spPr>
        <p:txBody>
          <a:bodyPr/>
          <a:lstStyle/>
          <a:p>
            <a:r>
              <a:rPr lang="en-US" b="0" dirty="0"/>
              <a:t>China has developed a firm grip on the manufacturing of green energy products, especially solar PV. As of now, China captures 90% of solar PV manufacturing, 60% of batteries, and 43% of wind turbines. It’s a huge concentration on the manufacturing side as well. </a:t>
            </a:r>
          </a:p>
        </p:txBody>
      </p:sp>
      <p:graphicFrame>
        <p:nvGraphicFramePr>
          <p:cNvPr id="2" name="Chart 1">
            <a:extLst>
              <a:ext uri="{FF2B5EF4-FFF2-40B4-BE49-F238E27FC236}">
                <a16:creationId xmlns:a16="http://schemas.microsoft.com/office/drawing/2014/main" id="{596FDA38-F67A-A120-7E07-3A1E6E73559A}"/>
              </a:ext>
            </a:extLst>
          </p:cNvPr>
          <p:cNvGraphicFramePr>
            <a:graphicFrameLocks/>
          </p:cNvGraphicFramePr>
          <p:nvPr>
            <p:extLst>
              <p:ext uri="{D42A27DB-BD31-4B8C-83A1-F6EECF244321}">
                <p14:modId xmlns:p14="http://schemas.microsoft.com/office/powerpoint/2010/main" val="501079813"/>
              </p:ext>
            </p:extLst>
          </p:nvPr>
        </p:nvGraphicFramePr>
        <p:xfrm>
          <a:off x="1104900" y="3825875"/>
          <a:ext cx="5486400"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1">
            <a:extLst>
              <a:ext uri="{FF2B5EF4-FFF2-40B4-BE49-F238E27FC236}">
                <a16:creationId xmlns:a16="http://schemas.microsoft.com/office/drawing/2014/main" id="{4E42E3F2-B7B7-01C0-635B-42A382CC7AC8}"/>
              </a:ext>
            </a:extLst>
          </p:cNvPr>
          <p:cNvGraphicFramePr>
            <a:graphicFrameLocks/>
          </p:cNvGraphicFramePr>
          <p:nvPr>
            <p:extLst>
              <p:ext uri="{D42A27DB-BD31-4B8C-83A1-F6EECF244321}">
                <p14:modId xmlns:p14="http://schemas.microsoft.com/office/powerpoint/2010/main" val="3980572378"/>
              </p:ext>
            </p:extLst>
          </p:nvPr>
        </p:nvGraphicFramePr>
        <p:xfrm>
          <a:off x="6927851" y="3821647"/>
          <a:ext cx="5486400" cy="548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
            <a:extLst>
              <a:ext uri="{FF2B5EF4-FFF2-40B4-BE49-F238E27FC236}">
                <a16:creationId xmlns:a16="http://schemas.microsoft.com/office/drawing/2014/main" id="{118ACAEF-CC9F-4B94-FFAC-DD348D5B3C73}"/>
              </a:ext>
            </a:extLst>
          </p:cNvPr>
          <p:cNvGraphicFramePr>
            <a:graphicFrameLocks/>
          </p:cNvGraphicFramePr>
          <p:nvPr>
            <p:extLst>
              <p:ext uri="{D42A27DB-BD31-4B8C-83A1-F6EECF244321}">
                <p14:modId xmlns:p14="http://schemas.microsoft.com/office/powerpoint/2010/main" val="3411678539"/>
              </p:ext>
            </p:extLst>
          </p:nvPr>
        </p:nvGraphicFramePr>
        <p:xfrm>
          <a:off x="13100050" y="3673475"/>
          <a:ext cx="557784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077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33CE10-23B8-86D6-655D-A191F5E470BB}"/>
              </a:ext>
            </a:extLst>
          </p:cNvPr>
          <p:cNvSpPr>
            <a:spLocks noGrp="1"/>
          </p:cNvSpPr>
          <p:nvPr>
            <p:ph type="title"/>
          </p:nvPr>
        </p:nvSpPr>
        <p:spPr>
          <a:xfrm>
            <a:off x="1136650" y="396875"/>
            <a:ext cx="16275844" cy="607859"/>
          </a:xfrm>
        </p:spPr>
        <p:txBody>
          <a:bodyPr/>
          <a:lstStyle/>
          <a:p>
            <a:r>
              <a:rPr lang="en-US" b="0" dirty="0"/>
              <a:t>Risks from excessive concentration of supply chain of green tech</a:t>
            </a:r>
          </a:p>
        </p:txBody>
      </p:sp>
      <p:sp>
        <p:nvSpPr>
          <p:cNvPr id="2" name="TextBox 1">
            <a:extLst>
              <a:ext uri="{FF2B5EF4-FFF2-40B4-BE49-F238E27FC236}">
                <a16:creationId xmlns:a16="http://schemas.microsoft.com/office/drawing/2014/main" id="{EC927A01-216C-7FDF-0AAD-0D22B0847E5D}"/>
              </a:ext>
            </a:extLst>
          </p:cNvPr>
          <p:cNvSpPr txBox="1"/>
          <p:nvPr/>
        </p:nvSpPr>
        <p:spPr>
          <a:xfrm>
            <a:off x="831850" y="3368675"/>
            <a:ext cx="18135600" cy="5016758"/>
          </a:xfrm>
          <a:prstGeom prst="rect">
            <a:avLst/>
          </a:prstGeom>
          <a:noFill/>
        </p:spPr>
        <p:txBody>
          <a:bodyPr wrap="square" rtlCol="0">
            <a:spAutoFit/>
          </a:bodyPr>
          <a:lstStyle/>
          <a:p>
            <a:r>
              <a:rPr lang="en-US" sz="3200" dirty="0"/>
              <a:t>Two types of risks related to China’s dominance of supply chains for global decarbonization:</a:t>
            </a:r>
            <a:br>
              <a:rPr lang="en-US" sz="3200" dirty="0"/>
            </a:br>
            <a:br>
              <a:rPr lang="en-US" sz="3200" dirty="0"/>
            </a:br>
            <a:r>
              <a:rPr lang="en-US" sz="3200" dirty="0"/>
              <a:t>1. Unintended risk: Potential disruptions in China’s supply chains of green energy due to climate-related disasters or other shocks.</a:t>
            </a:r>
          </a:p>
          <a:p>
            <a:br>
              <a:rPr lang="en-US" sz="3200" dirty="0"/>
            </a:br>
            <a:r>
              <a:rPr lang="en-US" sz="3200" dirty="0"/>
              <a:t>2. Intended risk: Retaliation from China’s side, as a response of the EU aligning with US on chip ban/ sanctions or any other factor.</a:t>
            </a:r>
          </a:p>
          <a:p>
            <a:endParaRPr lang="en-US" sz="3200" dirty="0"/>
          </a:p>
          <a:p>
            <a:endParaRPr lang="en-US" sz="3200" dirty="0"/>
          </a:p>
          <a:p>
            <a:endParaRPr lang="en-US" sz="3200" dirty="0"/>
          </a:p>
        </p:txBody>
      </p:sp>
    </p:spTree>
    <p:extLst>
      <p:ext uri="{BB962C8B-B14F-4D97-AF65-F5344CB8AC3E}">
        <p14:creationId xmlns:p14="http://schemas.microsoft.com/office/powerpoint/2010/main" val="24261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33CE10-23B8-86D6-655D-A191F5E470BB}"/>
              </a:ext>
            </a:extLst>
          </p:cNvPr>
          <p:cNvSpPr>
            <a:spLocks noGrp="1"/>
          </p:cNvSpPr>
          <p:nvPr>
            <p:ph type="title"/>
          </p:nvPr>
        </p:nvSpPr>
        <p:spPr>
          <a:xfrm>
            <a:off x="1136650" y="396875"/>
            <a:ext cx="16275844" cy="607859"/>
          </a:xfrm>
        </p:spPr>
        <p:txBody>
          <a:bodyPr/>
          <a:lstStyle/>
          <a:p>
            <a:r>
              <a:rPr lang="en-US" b="0" dirty="0"/>
              <a:t>A potential solution would come from a Decarbonization Partnership </a:t>
            </a:r>
          </a:p>
        </p:txBody>
      </p:sp>
      <p:sp>
        <p:nvSpPr>
          <p:cNvPr id="2" name="TextBox 1">
            <a:extLst>
              <a:ext uri="{FF2B5EF4-FFF2-40B4-BE49-F238E27FC236}">
                <a16:creationId xmlns:a16="http://schemas.microsoft.com/office/drawing/2014/main" id="{EC927A01-216C-7FDF-0AAD-0D22B0847E5D}"/>
              </a:ext>
            </a:extLst>
          </p:cNvPr>
          <p:cNvSpPr txBox="1"/>
          <p:nvPr/>
        </p:nvSpPr>
        <p:spPr>
          <a:xfrm>
            <a:off x="527050" y="2073275"/>
            <a:ext cx="17205138" cy="6986528"/>
          </a:xfrm>
          <a:prstGeom prst="rect">
            <a:avLst/>
          </a:prstGeom>
          <a:noFill/>
        </p:spPr>
        <p:txBody>
          <a:bodyPr wrap="square" rtlCol="0">
            <a:spAutoFit/>
          </a:bodyPr>
          <a:lstStyle/>
          <a:p>
            <a:r>
              <a:rPr lang="en-US" sz="3200" b="1" dirty="0"/>
              <a:t>Even if Chinese supply chains continue to dominate the market, a group of countries could build a supplementary supply chain based on coordinated specialization.</a:t>
            </a:r>
          </a:p>
          <a:p>
            <a:endParaRPr lang="en-US" sz="3200" b="1" dirty="0"/>
          </a:p>
          <a:p>
            <a:r>
              <a:rPr lang="en-US" sz="3200" b="1" dirty="0"/>
              <a:t>Countries would join on the basis of their capacity and comparative advantage in joining parts of the supply chain: </a:t>
            </a:r>
          </a:p>
          <a:p>
            <a:endParaRPr lang="en-US" sz="3200" dirty="0"/>
          </a:p>
          <a:p>
            <a:endParaRPr lang="en-US" sz="3200" dirty="0"/>
          </a:p>
          <a:p>
            <a:pPr algn="l"/>
            <a:r>
              <a:rPr lang="en-US" sz="3200" dirty="0"/>
              <a:t>For more details, check our Bruegel Policy Brief “</a:t>
            </a:r>
            <a:r>
              <a:rPr lang="en-HK" sz="3200" dirty="0"/>
              <a:t>De-risking and decarbonising: a green tech partnership to reduce reliance on China” </a:t>
            </a:r>
            <a:r>
              <a:rPr lang="en-US" sz="3200" dirty="0"/>
              <a:t>https://</a:t>
            </a:r>
            <a:r>
              <a:rPr lang="en-US" sz="3200" dirty="0" err="1"/>
              <a:t>www.bruegel.org</a:t>
            </a:r>
            <a:r>
              <a:rPr lang="en-US" sz="3200" dirty="0"/>
              <a:t>/policy-brief/de-risking-and-decarbonising-green-tech-partnership-reduce-reliance-china</a:t>
            </a:r>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274152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endParaRPr/>
          </a:p>
        </p:txBody>
      </p:sp>
      <p:pic>
        <p:nvPicPr>
          <p:cNvPr id="3" name="object 3"/>
          <p:cNvPicPr>
            <a:picLocks noGrp="1" noRot="1" noMove="1" noResize="1" noEditPoints="1" noAdjustHandles="1" noChangeArrowheads="1" noChangeShapeType="1" noCrop="1"/>
          </p:cNvPicPr>
          <p:nvPr/>
        </p:nvPicPr>
        <p:blipFill>
          <a:blip r:embed="rId2" cstate="print"/>
          <a:stretch>
            <a:fillRect/>
          </a:stretch>
        </p:blipFill>
        <p:spPr>
          <a:xfrm>
            <a:off x="0" y="10052050"/>
            <a:ext cx="20104099" cy="1256506"/>
          </a:xfrm>
          <a:prstGeom prst="rect">
            <a:avLst/>
          </a:prstGeom>
        </p:spPr>
      </p:pic>
      <p:sp>
        <p:nvSpPr>
          <p:cNvPr id="5" name="object 5"/>
          <p:cNvSpPr txBox="1">
            <a:spLocks noGrp="1"/>
          </p:cNvSpPr>
          <p:nvPr>
            <p:ph type="title"/>
          </p:nvPr>
        </p:nvSpPr>
        <p:spPr>
          <a:xfrm>
            <a:off x="1284022" y="3368675"/>
            <a:ext cx="17988228" cy="3706784"/>
          </a:xfrm>
          <a:prstGeom prst="rect">
            <a:avLst/>
          </a:prstGeom>
        </p:spPr>
        <p:txBody>
          <a:bodyPr vert="horz" wrap="square" lIns="0" tIns="13335" rIns="0" bIns="0" rtlCol="0">
            <a:spAutoFit/>
          </a:bodyPr>
          <a:lstStyle/>
          <a:p>
            <a:pPr marL="12700" marR="5080">
              <a:lnSpc>
                <a:spcPct val="100000"/>
              </a:lnSpc>
              <a:spcBef>
                <a:spcPts val="105"/>
              </a:spcBef>
            </a:pPr>
            <a:r>
              <a:rPr lang="en-US" sz="8000" b="0" dirty="0">
                <a:solidFill>
                  <a:srgbClr val="FFFFFF"/>
                </a:solidFill>
                <a:latin typeface="Arial" panose="020B0604020202020204" pitchFamily="34" charset="0"/>
                <a:cs typeface="Arial" panose="020B0604020202020204" pitchFamily="34" charset="0"/>
              </a:rPr>
              <a:t>3. Overcapacity as a key risk going forward</a:t>
            </a:r>
            <a:br>
              <a:rPr lang="en-US" sz="8000" b="0" dirty="0">
                <a:solidFill>
                  <a:srgbClr val="FFFFFF"/>
                </a:solidFill>
                <a:latin typeface="Arial" panose="020B0604020202020204" pitchFamily="34" charset="0"/>
                <a:cs typeface="Arial" panose="020B0604020202020204" pitchFamily="34" charset="0"/>
              </a:rPr>
            </a:br>
            <a:endParaRPr lang="en-US" sz="8000" dirty="0">
              <a:latin typeface="Arial" panose="020B0604020202020204" pitchFamily="34" charset="0"/>
              <a:cs typeface="Arial" panose="020B0604020202020204" pitchFamily="34" charset="0"/>
            </a:endParaRPr>
          </a:p>
        </p:txBody>
      </p:sp>
      <p:sp>
        <p:nvSpPr>
          <p:cNvPr id="7" name="object 7"/>
          <p:cNvSpPr>
            <a:spLocks noGrp="1" noRot="1" noMove="1" noResize="1" noEditPoints="1" noAdjustHandles="1" noChangeArrowheads="1" noChangeShapeType="1"/>
          </p:cNvSpPr>
          <p:nvPr/>
        </p:nvSpPr>
        <p:spPr>
          <a:xfrm>
            <a:off x="1256506" y="6483572"/>
            <a:ext cx="3418204" cy="125730"/>
          </a:xfrm>
          <a:custGeom>
            <a:avLst/>
            <a:gdLst/>
            <a:ahLst/>
            <a:cxnLst/>
            <a:rect l="l" t="t" r="r" b="b"/>
            <a:pathLst>
              <a:path w="3418204" h="125729">
                <a:moveTo>
                  <a:pt x="3417696" y="0"/>
                </a:moveTo>
                <a:lnTo>
                  <a:pt x="0" y="0"/>
                </a:lnTo>
                <a:lnTo>
                  <a:pt x="0" y="125650"/>
                </a:lnTo>
                <a:lnTo>
                  <a:pt x="3417696" y="125650"/>
                </a:lnTo>
                <a:lnTo>
                  <a:pt x="3417696"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40949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33CE10-23B8-86D6-655D-A191F5E470BB}"/>
              </a:ext>
            </a:extLst>
          </p:cNvPr>
          <p:cNvSpPr>
            <a:spLocks noGrp="1"/>
          </p:cNvSpPr>
          <p:nvPr>
            <p:ph type="title"/>
          </p:nvPr>
        </p:nvSpPr>
        <p:spPr>
          <a:xfrm>
            <a:off x="1136650" y="396875"/>
            <a:ext cx="16275844" cy="1823576"/>
          </a:xfrm>
        </p:spPr>
        <p:txBody>
          <a:bodyPr/>
          <a:lstStyle/>
          <a:p>
            <a:r>
              <a:rPr lang="en-US" dirty="0"/>
              <a:t>Even green tech is moving towards overcapacity</a:t>
            </a:r>
            <a:br>
              <a:rPr lang="en-US" b="0" dirty="0"/>
            </a:br>
            <a:r>
              <a:rPr lang="en-US" b="0" dirty="0"/>
              <a:t>Slower domestic demand growth means China may export more overseas for batteries and solar panels</a:t>
            </a:r>
          </a:p>
        </p:txBody>
      </p:sp>
      <p:graphicFrame>
        <p:nvGraphicFramePr>
          <p:cNvPr id="4" name="Chart 3">
            <a:extLst>
              <a:ext uri="{FF2B5EF4-FFF2-40B4-BE49-F238E27FC236}">
                <a16:creationId xmlns:a16="http://schemas.microsoft.com/office/drawing/2014/main" id="{191C78C0-0964-BB29-8118-0A5AB773EF80}"/>
              </a:ext>
            </a:extLst>
          </p:cNvPr>
          <p:cNvGraphicFramePr>
            <a:graphicFrameLocks/>
          </p:cNvGraphicFramePr>
          <p:nvPr>
            <p:extLst>
              <p:ext uri="{D42A27DB-BD31-4B8C-83A1-F6EECF244321}">
                <p14:modId xmlns:p14="http://schemas.microsoft.com/office/powerpoint/2010/main" val="918537502"/>
              </p:ext>
            </p:extLst>
          </p:nvPr>
        </p:nvGraphicFramePr>
        <p:xfrm>
          <a:off x="1746250" y="3521075"/>
          <a:ext cx="6858000"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1FE4D1E-BB66-EF86-186C-50C2738D8C15}"/>
              </a:ext>
            </a:extLst>
          </p:cNvPr>
          <p:cNvGraphicFramePr>
            <a:graphicFrameLocks/>
          </p:cNvGraphicFramePr>
          <p:nvPr>
            <p:extLst>
              <p:ext uri="{D42A27DB-BD31-4B8C-83A1-F6EECF244321}">
                <p14:modId xmlns:p14="http://schemas.microsoft.com/office/powerpoint/2010/main" val="566301724"/>
              </p:ext>
            </p:extLst>
          </p:nvPr>
        </p:nvGraphicFramePr>
        <p:xfrm>
          <a:off x="10042386" y="3635375"/>
          <a:ext cx="7096264"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8EFA263-2A5C-2791-81A9-F5D5A07AFF58}"/>
              </a:ext>
            </a:extLst>
          </p:cNvPr>
          <p:cNvSpPr txBox="1"/>
          <p:nvPr/>
        </p:nvSpPr>
        <p:spPr>
          <a:xfrm>
            <a:off x="1130300" y="9236075"/>
            <a:ext cx="13112750" cy="523220"/>
          </a:xfrm>
          <a:prstGeom prst="rect">
            <a:avLst/>
          </a:prstGeom>
          <a:noFill/>
        </p:spPr>
        <p:txBody>
          <a:bodyPr wrap="square" rtlCol="0">
            <a:spAutoFit/>
          </a:bodyPr>
          <a:lstStyle/>
          <a:p>
            <a:r>
              <a:rPr lang="en-US" sz="1400" dirty="0"/>
              <a:t>N.B. Overcapacity defines as more capacity than sales in China, and global demand is beyond the scope.</a:t>
            </a:r>
          </a:p>
          <a:p>
            <a:r>
              <a:rPr lang="en-US" sz="1400" dirty="0"/>
              <a:t>Source: Natixis</a:t>
            </a:r>
          </a:p>
        </p:txBody>
      </p:sp>
    </p:spTree>
    <p:extLst>
      <p:ext uri="{BB962C8B-B14F-4D97-AF65-F5344CB8AC3E}">
        <p14:creationId xmlns:p14="http://schemas.microsoft.com/office/powerpoint/2010/main" val="258138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33CE10-23B8-86D6-655D-A191F5E470BB}"/>
              </a:ext>
            </a:extLst>
          </p:cNvPr>
          <p:cNvSpPr>
            <a:spLocks noGrp="1"/>
          </p:cNvSpPr>
          <p:nvPr>
            <p:ph type="title"/>
          </p:nvPr>
        </p:nvSpPr>
        <p:spPr>
          <a:xfrm>
            <a:off x="1136650" y="396875"/>
            <a:ext cx="16275844" cy="3039294"/>
          </a:xfrm>
        </p:spPr>
        <p:txBody>
          <a:bodyPr/>
          <a:lstStyle/>
          <a:p>
            <a:r>
              <a:rPr lang="en-US" dirty="0"/>
              <a:t>Price war for </a:t>
            </a:r>
            <a:r>
              <a:rPr lang="en-US" dirty="0" err="1"/>
              <a:t>Evs</a:t>
            </a:r>
            <a:r>
              <a:rPr lang="en-US" dirty="0"/>
              <a:t> on the radar</a:t>
            </a:r>
            <a:br>
              <a:rPr lang="en-US" b="0" dirty="0"/>
            </a:br>
            <a:r>
              <a:rPr lang="en-US" b="0" dirty="0"/>
              <a:t>EV prices in China have generally declined after Tesla cut prices in Q4 2022, and China has exported more to the world after the pile-up of inventories (higher domestic production than demand)</a:t>
            </a:r>
            <a:br>
              <a:rPr lang="en-US" b="0" dirty="0"/>
            </a:br>
            <a:endParaRPr lang="en-US" b="0" dirty="0"/>
          </a:p>
        </p:txBody>
      </p:sp>
      <p:graphicFrame>
        <p:nvGraphicFramePr>
          <p:cNvPr id="3" name="Chart 2">
            <a:extLst>
              <a:ext uri="{FF2B5EF4-FFF2-40B4-BE49-F238E27FC236}">
                <a16:creationId xmlns:a16="http://schemas.microsoft.com/office/drawing/2014/main" id="{97359DC6-7C44-29BC-7AB9-EB91745DD232}"/>
              </a:ext>
            </a:extLst>
          </p:cNvPr>
          <p:cNvGraphicFramePr>
            <a:graphicFrameLocks/>
          </p:cNvGraphicFramePr>
          <p:nvPr>
            <p:extLst>
              <p:ext uri="{D42A27DB-BD31-4B8C-83A1-F6EECF244321}">
                <p14:modId xmlns:p14="http://schemas.microsoft.com/office/powerpoint/2010/main" val="337916798"/>
              </p:ext>
            </p:extLst>
          </p:nvPr>
        </p:nvGraphicFramePr>
        <p:xfrm>
          <a:off x="1746250" y="3673475"/>
          <a:ext cx="7315200"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5390D68F-15F6-8E99-91D1-43E36AA15DF7}"/>
              </a:ext>
            </a:extLst>
          </p:cNvPr>
          <p:cNvGraphicFramePr>
            <a:graphicFrameLocks/>
          </p:cNvGraphicFramePr>
          <p:nvPr>
            <p:extLst>
              <p:ext uri="{D42A27DB-BD31-4B8C-83A1-F6EECF244321}">
                <p14:modId xmlns:p14="http://schemas.microsoft.com/office/powerpoint/2010/main" val="481172343"/>
              </p:ext>
            </p:extLst>
          </p:nvPr>
        </p:nvGraphicFramePr>
        <p:xfrm>
          <a:off x="9594850" y="3673475"/>
          <a:ext cx="73152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0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533CE10-23B8-86D6-655D-A191F5E470BB}"/>
              </a:ext>
            </a:extLst>
          </p:cNvPr>
          <p:cNvSpPr>
            <a:spLocks noGrp="1"/>
          </p:cNvSpPr>
          <p:nvPr>
            <p:ph type="title"/>
          </p:nvPr>
        </p:nvSpPr>
        <p:spPr>
          <a:xfrm>
            <a:off x="1136650" y="396875"/>
            <a:ext cx="16275844" cy="3647152"/>
          </a:xfrm>
        </p:spPr>
        <p:txBody>
          <a:bodyPr/>
          <a:lstStyle/>
          <a:p>
            <a:r>
              <a:rPr lang="en-US" dirty="0"/>
              <a:t>Collapse of solar panel prices</a:t>
            </a:r>
            <a:br>
              <a:rPr lang="en-US" b="0" dirty="0"/>
            </a:br>
            <a:r>
              <a:rPr lang="en-US" b="0" dirty="0"/>
              <a:t>Weaker export demand has crashed solar panel prices due to overcapacity, but it is rather transitional than structural</a:t>
            </a:r>
            <a:br>
              <a:rPr lang="en-US" b="0" dirty="0"/>
            </a:br>
            <a:br>
              <a:rPr lang="en-US" b="0" dirty="0"/>
            </a:br>
            <a:br>
              <a:rPr lang="en-US" b="0" dirty="0"/>
            </a:br>
            <a:endParaRPr lang="en-US" b="0" dirty="0"/>
          </a:p>
        </p:txBody>
      </p:sp>
      <p:graphicFrame>
        <p:nvGraphicFramePr>
          <p:cNvPr id="2" name="Chart 1">
            <a:extLst>
              <a:ext uri="{FF2B5EF4-FFF2-40B4-BE49-F238E27FC236}">
                <a16:creationId xmlns:a16="http://schemas.microsoft.com/office/drawing/2014/main" id="{C484A18F-F2FA-0678-6430-CCA31DB0F27E}"/>
              </a:ext>
            </a:extLst>
          </p:cNvPr>
          <p:cNvGraphicFramePr>
            <a:graphicFrameLocks/>
          </p:cNvGraphicFramePr>
          <p:nvPr>
            <p:extLst>
              <p:ext uri="{D42A27DB-BD31-4B8C-83A1-F6EECF244321}">
                <p14:modId xmlns:p14="http://schemas.microsoft.com/office/powerpoint/2010/main" val="3755414014"/>
              </p:ext>
            </p:extLst>
          </p:nvPr>
        </p:nvGraphicFramePr>
        <p:xfrm>
          <a:off x="1593850" y="3486150"/>
          <a:ext cx="7315200"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D05E3308-BD2E-93FE-BB48-0B3BF13AEAE0}"/>
              </a:ext>
            </a:extLst>
          </p:cNvPr>
          <p:cNvGraphicFramePr>
            <a:graphicFrameLocks/>
          </p:cNvGraphicFramePr>
          <p:nvPr>
            <p:extLst>
              <p:ext uri="{D42A27DB-BD31-4B8C-83A1-F6EECF244321}">
                <p14:modId xmlns:p14="http://schemas.microsoft.com/office/powerpoint/2010/main" val="2880562339"/>
              </p:ext>
            </p:extLst>
          </p:nvPr>
        </p:nvGraphicFramePr>
        <p:xfrm>
          <a:off x="9747250" y="3510492"/>
          <a:ext cx="73152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31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pPr algn="l" rtl="0"/>
            <a:endParaRPr/>
          </a:p>
        </p:txBody>
      </p:sp>
      <p:pic>
        <p:nvPicPr>
          <p:cNvPr id="3" name="object 3"/>
          <p:cNvPicPr>
            <a:picLocks noGrp="1" noRot="1" noMove="1" noResize="1" noEditPoints="1" noAdjustHandles="1" noChangeArrowheads="1" noChangeShapeType="1" noCrop="1"/>
          </p:cNvPicPr>
          <p:nvPr/>
        </p:nvPicPr>
        <p:blipFill>
          <a:blip r:embed="rId2" cstate="print"/>
          <a:stretch>
            <a:fillRect/>
          </a:stretch>
        </p:blipFill>
        <p:spPr>
          <a:xfrm>
            <a:off x="0" y="10052050"/>
            <a:ext cx="20104099" cy="1256506"/>
          </a:xfrm>
          <a:prstGeom prst="rect">
            <a:avLst/>
          </a:prstGeom>
        </p:spPr>
      </p:pic>
      <p:sp>
        <p:nvSpPr>
          <p:cNvPr id="4" name="object 4"/>
          <p:cNvSpPr>
            <a:spLocks noGrp="1" noRot="1" noMove="1" noResize="1" noEditPoints="1" noAdjustHandles="1" noChangeArrowheads="1" noChangeShapeType="1"/>
          </p:cNvSpPr>
          <p:nvPr/>
        </p:nvSpPr>
        <p:spPr>
          <a:xfrm>
            <a:off x="17732198" y="1518430"/>
            <a:ext cx="911225" cy="1166495"/>
          </a:xfrm>
          <a:custGeom>
            <a:avLst/>
            <a:gdLst/>
            <a:ahLst/>
            <a:cxnLst/>
            <a:rect l="l" t="t" r="r" b="b"/>
            <a:pathLst>
              <a:path w="911225" h="1166495">
                <a:moveTo>
                  <a:pt x="138353" y="1044181"/>
                </a:moveTo>
                <a:lnTo>
                  <a:pt x="136029" y="1020013"/>
                </a:lnTo>
                <a:lnTo>
                  <a:pt x="130403" y="1005573"/>
                </a:lnTo>
                <a:lnTo>
                  <a:pt x="128028" y="999464"/>
                </a:lnTo>
                <a:lnTo>
                  <a:pt x="119189" y="991171"/>
                </a:lnTo>
                <a:lnTo>
                  <a:pt x="112814" y="985189"/>
                </a:lnTo>
                <a:lnTo>
                  <a:pt x="102438" y="982878"/>
                </a:lnTo>
                <a:lnTo>
                  <a:pt x="102438" y="1045997"/>
                </a:lnTo>
                <a:lnTo>
                  <a:pt x="101244" y="1061339"/>
                </a:lnTo>
                <a:lnTo>
                  <a:pt x="96672" y="1075537"/>
                </a:lnTo>
                <a:lnTo>
                  <a:pt x="87261" y="1085964"/>
                </a:lnTo>
                <a:lnTo>
                  <a:pt x="71577" y="1090028"/>
                </a:lnTo>
                <a:lnTo>
                  <a:pt x="61683" y="1090028"/>
                </a:lnTo>
                <a:lnTo>
                  <a:pt x="56019" y="1085888"/>
                </a:lnTo>
                <a:lnTo>
                  <a:pt x="54038" y="1084605"/>
                </a:lnTo>
                <a:lnTo>
                  <a:pt x="54038" y="1014323"/>
                </a:lnTo>
                <a:lnTo>
                  <a:pt x="58293" y="1011504"/>
                </a:lnTo>
                <a:lnTo>
                  <a:pt x="65354" y="1005573"/>
                </a:lnTo>
                <a:lnTo>
                  <a:pt x="76962" y="1005573"/>
                </a:lnTo>
                <a:lnTo>
                  <a:pt x="90017" y="1008989"/>
                </a:lnTo>
                <a:lnTo>
                  <a:pt x="97764" y="1018057"/>
                </a:lnTo>
                <a:lnTo>
                  <a:pt x="101485" y="1030986"/>
                </a:lnTo>
                <a:lnTo>
                  <a:pt x="102438" y="1045997"/>
                </a:lnTo>
                <a:lnTo>
                  <a:pt x="102438" y="982878"/>
                </a:lnTo>
                <a:lnTo>
                  <a:pt x="88836" y="979843"/>
                </a:lnTo>
                <a:lnTo>
                  <a:pt x="76885" y="981062"/>
                </a:lnTo>
                <a:lnTo>
                  <a:pt x="67195" y="984059"/>
                </a:lnTo>
                <a:lnTo>
                  <a:pt x="59639" y="987767"/>
                </a:lnTo>
                <a:lnTo>
                  <a:pt x="54038" y="991171"/>
                </a:lnTo>
                <a:lnTo>
                  <a:pt x="54038" y="927582"/>
                </a:lnTo>
                <a:lnTo>
                  <a:pt x="53479" y="926807"/>
                </a:lnTo>
                <a:lnTo>
                  <a:pt x="571" y="926807"/>
                </a:lnTo>
                <a:lnTo>
                  <a:pt x="0" y="927582"/>
                </a:lnTo>
                <a:lnTo>
                  <a:pt x="0" y="949985"/>
                </a:lnTo>
                <a:lnTo>
                  <a:pt x="571" y="950747"/>
                </a:lnTo>
                <a:lnTo>
                  <a:pt x="18110" y="950747"/>
                </a:lnTo>
                <a:lnTo>
                  <a:pt x="17983" y="1090028"/>
                </a:lnTo>
                <a:lnTo>
                  <a:pt x="16979" y="1094638"/>
                </a:lnTo>
                <a:lnTo>
                  <a:pt x="14998" y="1103388"/>
                </a:lnTo>
                <a:lnTo>
                  <a:pt x="11874" y="1105712"/>
                </a:lnTo>
                <a:lnTo>
                  <a:pt x="11874" y="1109052"/>
                </a:lnTo>
                <a:lnTo>
                  <a:pt x="13296" y="1109827"/>
                </a:lnTo>
                <a:lnTo>
                  <a:pt x="14719" y="1110081"/>
                </a:lnTo>
                <a:lnTo>
                  <a:pt x="38481" y="1115491"/>
                </a:lnTo>
                <a:lnTo>
                  <a:pt x="39903" y="1115745"/>
                </a:lnTo>
                <a:lnTo>
                  <a:pt x="45542" y="1115745"/>
                </a:lnTo>
                <a:lnTo>
                  <a:pt x="48374" y="1107262"/>
                </a:lnTo>
                <a:lnTo>
                  <a:pt x="49517" y="1104417"/>
                </a:lnTo>
                <a:lnTo>
                  <a:pt x="53809" y="1107935"/>
                </a:lnTo>
                <a:lnTo>
                  <a:pt x="59664" y="1111631"/>
                </a:lnTo>
                <a:lnTo>
                  <a:pt x="68021" y="1114564"/>
                </a:lnTo>
                <a:lnTo>
                  <a:pt x="79794" y="1115745"/>
                </a:lnTo>
                <a:lnTo>
                  <a:pt x="104940" y="1110716"/>
                </a:lnTo>
                <a:lnTo>
                  <a:pt x="112991" y="1104417"/>
                </a:lnTo>
                <a:lnTo>
                  <a:pt x="123291" y="1096378"/>
                </a:lnTo>
                <a:lnTo>
                  <a:pt x="126453" y="1090028"/>
                </a:lnTo>
                <a:lnTo>
                  <a:pt x="134531" y="1073823"/>
                </a:lnTo>
                <a:lnTo>
                  <a:pt x="138353" y="1044181"/>
                </a:lnTo>
                <a:close/>
              </a:path>
              <a:path w="911225" h="1166495">
                <a:moveTo>
                  <a:pt x="253352" y="982421"/>
                </a:moveTo>
                <a:lnTo>
                  <a:pt x="245148" y="979830"/>
                </a:lnTo>
                <a:lnTo>
                  <a:pt x="236943" y="979830"/>
                </a:lnTo>
                <a:lnTo>
                  <a:pt x="224091" y="982179"/>
                </a:lnTo>
                <a:lnTo>
                  <a:pt x="214185" y="987780"/>
                </a:lnTo>
                <a:lnTo>
                  <a:pt x="206883" y="994498"/>
                </a:lnTo>
                <a:lnTo>
                  <a:pt x="201841" y="1000188"/>
                </a:lnTo>
                <a:lnTo>
                  <a:pt x="199872" y="993736"/>
                </a:lnTo>
                <a:lnTo>
                  <a:pt x="198729" y="984211"/>
                </a:lnTo>
                <a:lnTo>
                  <a:pt x="151206" y="984211"/>
                </a:lnTo>
                <a:lnTo>
                  <a:pt x="150622" y="984986"/>
                </a:lnTo>
                <a:lnTo>
                  <a:pt x="150622" y="1007389"/>
                </a:lnTo>
                <a:lnTo>
                  <a:pt x="151206" y="1008151"/>
                </a:lnTo>
                <a:lnTo>
                  <a:pt x="168160" y="1008151"/>
                </a:lnTo>
                <a:lnTo>
                  <a:pt x="169583" y="1013548"/>
                </a:lnTo>
                <a:lnTo>
                  <a:pt x="171005" y="1017155"/>
                </a:lnTo>
                <a:lnTo>
                  <a:pt x="171005" y="1087424"/>
                </a:lnTo>
                <a:lnTo>
                  <a:pt x="153174" y="1087424"/>
                </a:lnTo>
                <a:lnTo>
                  <a:pt x="152603" y="1088199"/>
                </a:lnTo>
                <a:lnTo>
                  <a:pt x="152603" y="1110615"/>
                </a:lnTo>
                <a:lnTo>
                  <a:pt x="153174" y="1111377"/>
                </a:lnTo>
                <a:lnTo>
                  <a:pt x="225615" y="1111377"/>
                </a:lnTo>
                <a:lnTo>
                  <a:pt x="226187" y="1110615"/>
                </a:lnTo>
                <a:lnTo>
                  <a:pt x="226187" y="1107770"/>
                </a:lnTo>
                <a:lnTo>
                  <a:pt x="226187" y="1088199"/>
                </a:lnTo>
                <a:lnTo>
                  <a:pt x="225615" y="1087424"/>
                </a:lnTo>
                <a:lnTo>
                  <a:pt x="206946" y="1087424"/>
                </a:lnTo>
                <a:lnTo>
                  <a:pt x="206946" y="1021791"/>
                </a:lnTo>
                <a:lnTo>
                  <a:pt x="219671" y="1009434"/>
                </a:lnTo>
                <a:lnTo>
                  <a:pt x="234937" y="1009434"/>
                </a:lnTo>
                <a:lnTo>
                  <a:pt x="240042" y="1012278"/>
                </a:lnTo>
                <a:lnTo>
                  <a:pt x="242874" y="1012278"/>
                </a:lnTo>
                <a:lnTo>
                  <a:pt x="243725" y="1010729"/>
                </a:lnTo>
                <a:lnTo>
                  <a:pt x="253352" y="986777"/>
                </a:lnTo>
                <a:lnTo>
                  <a:pt x="253352" y="982421"/>
                </a:lnTo>
                <a:close/>
              </a:path>
              <a:path w="911225" h="1166495">
                <a:moveTo>
                  <a:pt x="399808" y="184581"/>
                </a:moveTo>
                <a:lnTo>
                  <a:pt x="313613" y="184581"/>
                </a:lnTo>
                <a:lnTo>
                  <a:pt x="310184" y="181127"/>
                </a:lnTo>
                <a:lnTo>
                  <a:pt x="310184" y="93357"/>
                </a:lnTo>
                <a:lnTo>
                  <a:pt x="7454" y="93357"/>
                </a:lnTo>
                <a:lnTo>
                  <a:pt x="0" y="100825"/>
                </a:lnTo>
                <a:lnTo>
                  <a:pt x="0" y="485965"/>
                </a:lnTo>
                <a:lnTo>
                  <a:pt x="7454" y="493420"/>
                </a:lnTo>
                <a:lnTo>
                  <a:pt x="150964" y="493420"/>
                </a:lnTo>
                <a:lnTo>
                  <a:pt x="150964" y="276275"/>
                </a:lnTo>
                <a:lnTo>
                  <a:pt x="153187" y="265264"/>
                </a:lnTo>
                <a:lnTo>
                  <a:pt x="159258" y="256260"/>
                </a:lnTo>
                <a:lnTo>
                  <a:pt x="168249" y="250190"/>
                </a:lnTo>
                <a:lnTo>
                  <a:pt x="179260" y="247954"/>
                </a:lnTo>
                <a:lnTo>
                  <a:pt x="399808" y="247954"/>
                </a:lnTo>
                <a:lnTo>
                  <a:pt x="399808" y="184581"/>
                </a:lnTo>
                <a:close/>
              </a:path>
              <a:path w="911225" h="1166495">
                <a:moveTo>
                  <a:pt x="413092" y="1088466"/>
                </a:moveTo>
                <a:lnTo>
                  <a:pt x="412521" y="1087424"/>
                </a:lnTo>
                <a:lnTo>
                  <a:pt x="397230" y="1087424"/>
                </a:lnTo>
                <a:lnTo>
                  <a:pt x="394411" y="1078420"/>
                </a:lnTo>
                <a:lnTo>
                  <a:pt x="394411" y="984986"/>
                </a:lnTo>
                <a:lnTo>
                  <a:pt x="393839" y="984211"/>
                </a:lnTo>
                <a:lnTo>
                  <a:pt x="340639" y="984211"/>
                </a:lnTo>
                <a:lnTo>
                  <a:pt x="340080" y="984986"/>
                </a:lnTo>
                <a:lnTo>
                  <a:pt x="340080" y="1007389"/>
                </a:lnTo>
                <a:lnTo>
                  <a:pt x="340639" y="1008151"/>
                </a:lnTo>
                <a:lnTo>
                  <a:pt x="358482" y="1008151"/>
                </a:lnTo>
                <a:lnTo>
                  <a:pt x="358482" y="1079449"/>
                </a:lnTo>
                <a:lnTo>
                  <a:pt x="354787" y="1082408"/>
                </a:lnTo>
                <a:lnTo>
                  <a:pt x="349377" y="1085888"/>
                </a:lnTo>
                <a:lnTo>
                  <a:pt x="342430" y="1088796"/>
                </a:lnTo>
                <a:lnTo>
                  <a:pt x="334137" y="1090015"/>
                </a:lnTo>
                <a:lnTo>
                  <a:pt x="325577" y="1087805"/>
                </a:lnTo>
                <a:lnTo>
                  <a:pt x="320802" y="1082217"/>
                </a:lnTo>
                <a:lnTo>
                  <a:pt x="318731" y="1074801"/>
                </a:lnTo>
                <a:lnTo>
                  <a:pt x="318287" y="1067092"/>
                </a:lnTo>
                <a:lnTo>
                  <a:pt x="318287" y="984986"/>
                </a:lnTo>
                <a:lnTo>
                  <a:pt x="317715" y="984211"/>
                </a:lnTo>
                <a:lnTo>
                  <a:pt x="264553" y="984211"/>
                </a:lnTo>
                <a:lnTo>
                  <a:pt x="263956" y="984986"/>
                </a:lnTo>
                <a:lnTo>
                  <a:pt x="263956" y="1007389"/>
                </a:lnTo>
                <a:lnTo>
                  <a:pt x="264553" y="1008151"/>
                </a:lnTo>
                <a:lnTo>
                  <a:pt x="282359" y="1008151"/>
                </a:lnTo>
                <a:lnTo>
                  <a:pt x="282359" y="1075067"/>
                </a:lnTo>
                <a:lnTo>
                  <a:pt x="283883" y="1090879"/>
                </a:lnTo>
                <a:lnTo>
                  <a:pt x="289509" y="1103807"/>
                </a:lnTo>
                <a:lnTo>
                  <a:pt x="300736" y="1112545"/>
                </a:lnTo>
                <a:lnTo>
                  <a:pt x="319138" y="1115745"/>
                </a:lnTo>
                <a:lnTo>
                  <a:pt x="336283" y="1114120"/>
                </a:lnTo>
                <a:lnTo>
                  <a:pt x="347891" y="1110018"/>
                </a:lnTo>
                <a:lnTo>
                  <a:pt x="355942" y="1104671"/>
                </a:lnTo>
                <a:lnTo>
                  <a:pt x="362432" y="1099273"/>
                </a:lnTo>
                <a:lnTo>
                  <a:pt x="364413" y="1104950"/>
                </a:lnTo>
                <a:lnTo>
                  <a:pt x="364693" y="1111377"/>
                </a:lnTo>
                <a:lnTo>
                  <a:pt x="412521" y="1111377"/>
                </a:lnTo>
                <a:lnTo>
                  <a:pt x="413092" y="1110615"/>
                </a:lnTo>
                <a:lnTo>
                  <a:pt x="413092" y="1107770"/>
                </a:lnTo>
                <a:lnTo>
                  <a:pt x="413092" y="1088466"/>
                </a:lnTo>
                <a:close/>
              </a:path>
              <a:path w="911225" h="1166495">
                <a:moveTo>
                  <a:pt x="494639" y="3441"/>
                </a:moveTo>
                <a:lnTo>
                  <a:pt x="491197" y="0"/>
                </a:lnTo>
                <a:lnTo>
                  <a:pt x="313613" y="0"/>
                </a:lnTo>
                <a:lnTo>
                  <a:pt x="310184" y="3441"/>
                </a:lnTo>
                <a:lnTo>
                  <a:pt x="310184" y="93357"/>
                </a:lnTo>
                <a:lnTo>
                  <a:pt x="392341" y="93357"/>
                </a:lnTo>
                <a:lnTo>
                  <a:pt x="399808" y="100825"/>
                </a:lnTo>
                <a:lnTo>
                  <a:pt x="399808" y="184581"/>
                </a:lnTo>
                <a:lnTo>
                  <a:pt x="491197" y="184581"/>
                </a:lnTo>
                <a:lnTo>
                  <a:pt x="494639" y="181127"/>
                </a:lnTo>
                <a:lnTo>
                  <a:pt x="494639" y="3441"/>
                </a:lnTo>
                <a:close/>
              </a:path>
              <a:path w="911225" h="1166495">
                <a:moveTo>
                  <a:pt x="544080" y="1054989"/>
                </a:moveTo>
                <a:lnTo>
                  <a:pt x="543991" y="1049083"/>
                </a:lnTo>
                <a:lnTo>
                  <a:pt x="542569" y="1032611"/>
                </a:lnTo>
                <a:lnTo>
                  <a:pt x="541997" y="1025982"/>
                </a:lnTo>
                <a:lnTo>
                  <a:pt x="533996" y="1003782"/>
                </a:lnTo>
                <a:lnTo>
                  <a:pt x="533819" y="1003287"/>
                </a:lnTo>
                <a:lnTo>
                  <a:pt x="516623" y="986434"/>
                </a:lnTo>
                <a:lnTo>
                  <a:pt x="505866" y="984008"/>
                </a:lnTo>
                <a:lnTo>
                  <a:pt x="505866" y="1032611"/>
                </a:lnTo>
                <a:lnTo>
                  <a:pt x="461454" y="1032611"/>
                </a:lnTo>
                <a:lnTo>
                  <a:pt x="462457" y="1025055"/>
                </a:lnTo>
                <a:lnTo>
                  <a:pt x="465518" y="1015492"/>
                </a:lnTo>
                <a:lnTo>
                  <a:pt x="472541" y="1007275"/>
                </a:lnTo>
                <a:lnTo>
                  <a:pt x="485495" y="1003782"/>
                </a:lnTo>
                <a:lnTo>
                  <a:pt x="496912" y="1006805"/>
                </a:lnTo>
                <a:lnTo>
                  <a:pt x="503008" y="1014234"/>
                </a:lnTo>
                <a:lnTo>
                  <a:pt x="505434" y="1023658"/>
                </a:lnTo>
                <a:lnTo>
                  <a:pt x="505866" y="1032611"/>
                </a:lnTo>
                <a:lnTo>
                  <a:pt x="505866" y="984008"/>
                </a:lnTo>
                <a:lnTo>
                  <a:pt x="461810" y="984897"/>
                </a:lnTo>
                <a:lnTo>
                  <a:pt x="429844" y="1020991"/>
                </a:lnTo>
                <a:lnTo>
                  <a:pt x="425488" y="1049083"/>
                </a:lnTo>
                <a:lnTo>
                  <a:pt x="430149" y="1079487"/>
                </a:lnTo>
                <a:lnTo>
                  <a:pt x="443179" y="1100175"/>
                </a:lnTo>
                <a:lnTo>
                  <a:pt x="463219" y="1111999"/>
                </a:lnTo>
                <a:lnTo>
                  <a:pt x="488886" y="1115758"/>
                </a:lnTo>
                <a:lnTo>
                  <a:pt x="506234" y="1114323"/>
                </a:lnTo>
                <a:lnTo>
                  <a:pt x="522592" y="1110665"/>
                </a:lnTo>
                <a:lnTo>
                  <a:pt x="534758" y="1105763"/>
                </a:lnTo>
                <a:lnTo>
                  <a:pt x="539534" y="1100569"/>
                </a:lnTo>
                <a:lnTo>
                  <a:pt x="539534" y="1099527"/>
                </a:lnTo>
                <a:lnTo>
                  <a:pt x="538962" y="1098499"/>
                </a:lnTo>
                <a:lnTo>
                  <a:pt x="538683" y="1097737"/>
                </a:lnTo>
                <a:lnTo>
                  <a:pt x="534555" y="1088720"/>
                </a:lnTo>
                <a:lnTo>
                  <a:pt x="531622" y="1082281"/>
                </a:lnTo>
                <a:lnTo>
                  <a:pt x="531050" y="1081252"/>
                </a:lnTo>
                <a:lnTo>
                  <a:pt x="529932" y="1080223"/>
                </a:lnTo>
                <a:lnTo>
                  <a:pt x="528497" y="1080223"/>
                </a:lnTo>
                <a:lnTo>
                  <a:pt x="524078" y="1081544"/>
                </a:lnTo>
                <a:lnTo>
                  <a:pt x="516686" y="1084465"/>
                </a:lnTo>
                <a:lnTo>
                  <a:pt x="506222" y="1087386"/>
                </a:lnTo>
                <a:lnTo>
                  <a:pt x="467029" y="1078039"/>
                </a:lnTo>
                <a:lnTo>
                  <a:pt x="461454" y="1056538"/>
                </a:lnTo>
                <a:lnTo>
                  <a:pt x="542912" y="1056538"/>
                </a:lnTo>
                <a:lnTo>
                  <a:pt x="544080" y="1054989"/>
                </a:lnTo>
                <a:close/>
              </a:path>
              <a:path w="911225" h="1166495">
                <a:moveTo>
                  <a:pt x="686536" y="989101"/>
                </a:moveTo>
                <a:lnTo>
                  <a:pt x="659955" y="979830"/>
                </a:lnTo>
                <a:lnTo>
                  <a:pt x="655142" y="979830"/>
                </a:lnTo>
                <a:lnTo>
                  <a:pt x="650036" y="989609"/>
                </a:lnTo>
                <a:lnTo>
                  <a:pt x="649185" y="991933"/>
                </a:lnTo>
                <a:lnTo>
                  <a:pt x="644664" y="988441"/>
                </a:lnTo>
                <a:lnTo>
                  <a:pt x="644664" y="1014590"/>
                </a:lnTo>
                <a:lnTo>
                  <a:pt x="644664" y="1075334"/>
                </a:lnTo>
                <a:lnTo>
                  <a:pt x="641743" y="1077683"/>
                </a:lnTo>
                <a:lnTo>
                  <a:pt x="636993" y="1080579"/>
                </a:lnTo>
                <a:lnTo>
                  <a:pt x="630072" y="1083043"/>
                </a:lnTo>
                <a:lnTo>
                  <a:pt x="620623" y="1084097"/>
                </a:lnTo>
                <a:lnTo>
                  <a:pt x="609917" y="1081430"/>
                </a:lnTo>
                <a:lnTo>
                  <a:pt x="602932" y="1073823"/>
                </a:lnTo>
                <a:lnTo>
                  <a:pt x="599122" y="1061821"/>
                </a:lnTo>
                <a:lnTo>
                  <a:pt x="597979" y="1045984"/>
                </a:lnTo>
                <a:lnTo>
                  <a:pt x="599389" y="1029449"/>
                </a:lnTo>
                <a:lnTo>
                  <a:pt x="603783" y="1017155"/>
                </a:lnTo>
                <a:lnTo>
                  <a:pt x="611352" y="1009497"/>
                </a:lnTo>
                <a:lnTo>
                  <a:pt x="622312" y="1006856"/>
                </a:lnTo>
                <a:lnTo>
                  <a:pt x="635050" y="1006856"/>
                </a:lnTo>
                <a:lnTo>
                  <a:pt x="640981" y="1012012"/>
                </a:lnTo>
                <a:lnTo>
                  <a:pt x="644664" y="1014590"/>
                </a:lnTo>
                <a:lnTo>
                  <a:pt x="644664" y="988441"/>
                </a:lnTo>
                <a:lnTo>
                  <a:pt x="644486" y="988301"/>
                </a:lnTo>
                <a:lnTo>
                  <a:pt x="637870" y="984338"/>
                </a:lnTo>
                <a:lnTo>
                  <a:pt x="628497" y="981151"/>
                </a:lnTo>
                <a:lnTo>
                  <a:pt x="615505" y="979830"/>
                </a:lnTo>
                <a:lnTo>
                  <a:pt x="592950" y="984504"/>
                </a:lnTo>
                <a:lnTo>
                  <a:pt x="576148" y="997889"/>
                </a:lnTo>
                <a:lnTo>
                  <a:pt x="565658" y="1019035"/>
                </a:lnTo>
                <a:lnTo>
                  <a:pt x="562038" y="1047026"/>
                </a:lnTo>
                <a:lnTo>
                  <a:pt x="565150" y="1073124"/>
                </a:lnTo>
                <a:lnTo>
                  <a:pt x="574357" y="1092911"/>
                </a:lnTo>
                <a:lnTo>
                  <a:pt x="589508" y="1105446"/>
                </a:lnTo>
                <a:lnTo>
                  <a:pt x="610438" y="1109827"/>
                </a:lnTo>
                <a:lnTo>
                  <a:pt x="623303" y="1108659"/>
                </a:lnTo>
                <a:lnTo>
                  <a:pt x="633171" y="1105903"/>
                </a:lnTo>
                <a:lnTo>
                  <a:pt x="640232" y="1102652"/>
                </a:lnTo>
                <a:lnTo>
                  <a:pt x="644664" y="1100035"/>
                </a:lnTo>
                <a:lnTo>
                  <a:pt x="644779" y="1102652"/>
                </a:lnTo>
                <a:lnTo>
                  <a:pt x="645515" y="1108024"/>
                </a:lnTo>
                <a:lnTo>
                  <a:pt x="645515" y="1117028"/>
                </a:lnTo>
                <a:lnTo>
                  <a:pt x="644677" y="1126528"/>
                </a:lnTo>
                <a:lnTo>
                  <a:pt x="641337" y="1133373"/>
                </a:lnTo>
                <a:lnTo>
                  <a:pt x="634288" y="1137526"/>
                </a:lnTo>
                <a:lnTo>
                  <a:pt x="622312" y="1138923"/>
                </a:lnTo>
                <a:lnTo>
                  <a:pt x="605002" y="1137348"/>
                </a:lnTo>
                <a:lnTo>
                  <a:pt x="591223" y="1133894"/>
                </a:lnTo>
                <a:lnTo>
                  <a:pt x="581533" y="1130439"/>
                </a:lnTo>
                <a:lnTo>
                  <a:pt x="576478" y="1128864"/>
                </a:lnTo>
                <a:lnTo>
                  <a:pt x="575068" y="1128864"/>
                </a:lnTo>
                <a:lnTo>
                  <a:pt x="573925" y="1129652"/>
                </a:lnTo>
                <a:lnTo>
                  <a:pt x="573366" y="1131443"/>
                </a:lnTo>
                <a:lnTo>
                  <a:pt x="567982" y="1147152"/>
                </a:lnTo>
                <a:lnTo>
                  <a:pt x="567131" y="1149464"/>
                </a:lnTo>
                <a:lnTo>
                  <a:pt x="566839" y="1150493"/>
                </a:lnTo>
                <a:lnTo>
                  <a:pt x="566839" y="1152283"/>
                </a:lnTo>
                <a:lnTo>
                  <a:pt x="572884" y="1156703"/>
                </a:lnTo>
                <a:lnTo>
                  <a:pt x="587857" y="1161148"/>
                </a:lnTo>
                <a:lnTo>
                  <a:pt x="606958" y="1164577"/>
                </a:lnTo>
                <a:lnTo>
                  <a:pt x="625424" y="1165948"/>
                </a:lnTo>
                <a:lnTo>
                  <a:pt x="650557" y="1162621"/>
                </a:lnTo>
                <a:lnTo>
                  <a:pt x="667486" y="1153172"/>
                </a:lnTo>
                <a:lnTo>
                  <a:pt x="676732" y="1138923"/>
                </a:lnTo>
                <a:lnTo>
                  <a:pt x="677024" y="1138466"/>
                </a:lnTo>
                <a:lnTo>
                  <a:pt x="680021" y="1119352"/>
                </a:lnTo>
                <a:lnTo>
                  <a:pt x="679767" y="1105446"/>
                </a:lnTo>
                <a:lnTo>
                  <a:pt x="679602" y="1100035"/>
                </a:lnTo>
                <a:lnTo>
                  <a:pt x="679107" y="1084097"/>
                </a:lnTo>
                <a:lnTo>
                  <a:pt x="678903" y="1077683"/>
                </a:lnTo>
                <a:lnTo>
                  <a:pt x="678802" y="1073124"/>
                </a:lnTo>
                <a:lnTo>
                  <a:pt x="678624" y="1061821"/>
                </a:lnTo>
                <a:lnTo>
                  <a:pt x="678624" y="1023073"/>
                </a:lnTo>
                <a:lnTo>
                  <a:pt x="679856" y="1009815"/>
                </a:lnTo>
                <a:lnTo>
                  <a:pt x="680707" y="1006856"/>
                </a:lnTo>
                <a:lnTo>
                  <a:pt x="682586" y="1000226"/>
                </a:lnTo>
                <a:lnTo>
                  <a:pt x="685304" y="993838"/>
                </a:lnTo>
                <a:lnTo>
                  <a:pt x="685939" y="991933"/>
                </a:lnTo>
                <a:lnTo>
                  <a:pt x="686536" y="990142"/>
                </a:lnTo>
                <a:lnTo>
                  <a:pt x="686536" y="989101"/>
                </a:lnTo>
                <a:close/>
              </a:path>
              <a:path w="911225" h="1166495">
                <a:moveTo>
                  <a:pt x="820928" y="1054989"/>
                </a:moveTo>
                <a:lnTo>
                  <a:pt x="820839" y="1049083"/>
                </a:lnTo>
                <a:lnTo>
                  <a:pt x="819429" y="1032611"/>
                </a:lnTo>
                <a:lnTo>
                  <a:pt x="818857" y="1025982"/>
                </a:lnTo>
                <a:lnTo>
                  <a:pt x="810856" y="1003782"/>
                </a:lnTo>
                <a:lnTo>
                  <a:pt x="810679" y="1003287"/>
                </a:lnTo>
                <a:lnTo>
                  <a:pt x="793483" y="986434"/>
                </a:lnTo>
                <a:lnTo>
                  <a:pt x="782739" y="984008"/>
                </a:lnTo>
                <a:lnTo>
                  <a:pt x="782739" y="1032611"/>
                </a:lnTo>
                <a:lnTo>
                  <a:pt x="738327" y="1032611"/>
                </a:lnTo>
                <a:lnTo>
                  <a:pt x="739330" y="1025055"/>
                </a:lnTo>
                <a:lnTo>
                  <a:pt x="742378" y="1015492"/>
                </a:lnTo>
                <a:lnTo>
                  <a:pt x="749414" y="1007275"/>
                </a:lnTo>
                <a:lnTo>
                  <a:pt x="762368" y="1003782"/>
                </a:lnTo>
                <a:lnTo>
                  <a:pt x="773785" y="1006805"/>
                </a:lnTo>
                <a:lnTo>
                  <a:pt x="779881" y="1014234"/>
                </a:lnTo>
                <a:lnTo>
                  <a:pt x="782307" y="1023658"/>
                </a:lnTo>
                <a:lnTo>
                  <a:pt x="782739" y="1032611"/>
                </a:lnTo>
                <a:lnTo>
                  <a:pt x="782739" y="984008"/>
                </a:lnTo>
                <a:lnTo>
                  <a:pt x="738670" y="984897"/>
                </a:lnTo>
                <a:lnTo>
                  <a:pt x="706716" y="1020991"/>
                </a:lnTo>
                <a:lnTo>
                  <a:pt x="702373" y="1049083"/>
                </a:lnTo>
                <a:lnTo>
                  <a:pt x="707021" y="1079487"/>
                </a:lnTo>
                <a:lnTo>
                  <a:pt x="720051" y="1100175"/>
                </a:lnTo>
                <a:lnTo>
                  <a:pt x="740092" y="1111999"/>
                </a:lnTo>
                <a:lnTo>
                  <a:pt x="765771" y="1115758"/>
                </a:lnTo>
                <a:lnTo>
                  <a:pt x="783107" y="1114323"/>
                </a:lnTo>
                <a:lnTo>
                  <a:pt x="799465" y="1110665"/>
                </a:lnTo>
                <a:lnTo>
                  <a:pt x="811631" y="1105763"/>
                </a:lnTo>
                <a:lnTo>
                  <a:pt x="816406" y="1100569"/>
                </a:lnTo>
                <a:lnTo>
                  <a:pt x="816406" y="1099527"/>
                </a:lnTo>
                <a:lnTo>
                  <a:pt x="815848" y="1098499"/>
                </a:lnTo>
                <a:lnTo>
                  <a:pt x="815555" y="1097737"/>
                </a:lnTo>
                <a:lnTo>
                  <a:pt x="811428" y="1088720"/>
                </a:lnTo>
                <a:lnTo>
                  <a:pt x="808482" y="1082281"/>
                </a:lnTo>
                <a:lnTo>
                  <a:pt x="807910" y="1081252"/>
                </a:lnTo>
                <a:lnTo>
                  <a:pt x="806780" y="1080223"/>
                </a:lnTo>
                <a:lnTo>
                  <a:pt x="805370" y="1080223"/>
                </a:lnTo>
                <a:lnTo>
                  <a:pt x="800950" y="1081544"/>
                </a:lnTo>
                <a:lnTo>
                  <a:pt x="793559" y="1084465"/>
                </a:lnTo>
                <a:lnTo>
                  <a:pt x="783094" y="1087386"/>
                </a:lnTo>
                <a:lnTo>
                  <a:pt x="743902" y="1078039"/>
                </a:lnTo>
                <a:lnTo>
                  <a:pt x="738327" y="1056538"/>
                </a:lnTo>
                <a:lnTo>
                  <a:pt x="819810" y="1056538"/>
                </a:lnTo>
                <a:lnTo>
                  <a:pt x="820928" y="1054989"/>
                </a:lnTo>
                <a:close/>
              </a:path>
              <a:path w="911225" h="1166495">
                <a:moveTo>
                  <a:pt x="829348" y="276275"/>
                </a:moveTo>
                <a:lnTo>
                  <a:pt x="827125" y="265264"/>
                </a:lnTo>
                <a:lnTo>
                  <a:pt x="821055" y="256260"/>
                </a:lnTo>
                <a:lnTo>
                  <a:pt x="812063" y="250190"/>
                </a:lnTo>
                <a:lnTo>
                  <a:pt x="801039" y="247954"/>
                </a:lnTo>
                <a:lnTo>
                  <a:pt x="399808" y="247954"/>
                </a:lnTo>
                <a:lnTo>
                  <a:pt x="399808" y="485965"/>
                </a:lnTo>
                <a:lnTo>
                  <a:pt x="392341" y="493420"/>
                </a:lnTo>
                <a:lnTo>
                  <a:pt x="150964" y="493420"/>
                </a:lnTo>
                <a:lnTo>
                  <a:pt x="150964" y="898486"/>
                </a:lnTo>
                <a:lnTo>
                  <a:pt x="153187" y="909510"/>
                </a:lnTo>
                <a:lnTo>
                  <a:pt x="159258" y="918514"/>
                </a:lnTo>
                <a:lnTo>
                  <a:pt x="168249" y="924585"/>
                </a:lnTo>
                <a:lnTo>
                  <a:pt x="179260" y="926807"/>
                </a:lnTo>
                <a:lnTo>
                  <a:pt x="764032" y="926807"/>
                </a:lnTo>
                <a:lnTo>
                  <a:pt x="764032" y="860933"/>
                </a:lnTo>
                <a:lnTo>
                  <a:pt x="829348" y="860933"/>
                </a:lnTo>
                <a:lnTo>
                  <a:pt x="829348" y="276275"/>
                </a:lnTo>
                <a:close/>
              </a:path>
              <a:path w="911225" h="1166495">
                <a:moveTo>
                  <a:pt x="910793" y="1107770"/>
                </a:moveTo>
                <a:lnTo>
                  <a:pt x="910221" y="1106474"/>
                </a:lnTo>
                <a:lnTo>
                  <a:pt x="904290" y="1084351"/>
                </a:lnTo>
                <a:lnTo>
                  <a:pt x="903414" y="1083818"/>
                </a:lnTo>
                <a:lnTo>
                  <a:pt x="900607" y="1083818"/>
                </a:lnTo>
                <a:lnTo>
                  <a:pt x="896912" y="1086154"/>
                </a:lnTo>
                <a:lnTo>
                  <a:pt x="883323" y="1086154"/>
                </a:lnTo>
                <a:lnTo>
                  <a:pt x="883323" y="927569"/>
                </a:lnTo>
                <a:lnTo>
                  <a:pt x="882764" y="926807"/>
                </a:lnTo>
                <a:lnTo>
                  <a:pt x="829868" y="926807"/>
                </a:lnTo>
                <a:lnTo>
                  <a:pt x="829297" y="927569"/>
                </a:lnTo>
                <a:lnTo>
                  <a:pt x="829297" y="949985"/>
                </a:lnTo>
                <a:lnTo>
                  <a:pt x="829868" y="950747"/>
                </a:lnTo>
                <a:lnTo>
                  <a:pt x="847407" y="950747"/>
                </a:lnTo>
                <a:lnTo>
                  <a:pt x="847407" y="1066050"/>
                </a:lnTo>
                <a:lnTo>
                  <a:pt x="847940" y="1083818"/>
                </a:lnTo>
                <a:lnTo>
                  <a:pt x="851750" y="1099794"/>
                </a:lnTo>
                <a:lnTo>
                  <a:pt x="862076" y="1111313"/>
                </a:lnTo>
                <a:lnTo>
                  <a:pt x="882192" y="1115745"/>
                </a:lnTo>
                <a:lnTo>
                  <a:pt x="892403" y="1115136"/>
                </a:lnTo>
                <a:lnTo>
                  <a:pt x="901598" y="1113497"/>
                </a:lnTo>
                <a:lnTo>
                  <a:pt x="908240" y="1111186"/>
                </a:lnTo>
                <a:lnTo>
                  <a:pt x="910793" y="1108544"/>
                </a:lnTo>
                <a:lnTo>
                  <a:pt x="910793" y="110777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450850" y="320675"/>
            <a:ext cx="17281347" cy="15402293"/>
          </a:xfrm>
          <a:prstGeom prst="rect">
            <a:avLst/>
          </a:prstGeom>
        </p:spPr>
        <p:txBody>
          <a:bodyPr vert="horz" wrap="square" lIns="0" tIns="13335" rIns="0" bIns="0" rtlCol="0">
            <a:spAutoFit/>
          </a:bodyPr>
          <a:lstStyle/>
          <a:p>
            <a:pPr marL="12700" marR="5080">
              <a:lnSpc>
                <a:spcPct val="100000"/>
              </a:lnSpc>
              <a:spcBef>
                <a:spcPts val="105"/>
              </a:spcBef>
            </a:pPr>
            <a:r>
              <a:rPr lang="en-US" sz="4400" b="0" dirty="0">
                <a:solidFill>
                  <a:srgbClr val="FFFFFF"/>
                </a:solidFill>
                <a:latin typeface="Arial" panose="020B0604020202020204" pitchFamily="34" charset="0"/>
                <a:cs typeface="Arial" panose="020B0604020202020204" pitchFamily="34" charset="0"/>
              </a:rPr>
              <a:t>EU-China relations have deteriorated since the zenith reached in  December 2020 with the agreement on a Comprehensive Agreement on Investment (CAI). Here are some reasons beyond economics</a:t>
            </a:r>
            <a:br>
              <a:rPr lang="en-US" sz="4400" b="0" dirty="0">
                <a:solidFill>
                  <a:srgbClr val="FFFFFF"/>
                </a:solidFill>
                <a:latin typeface="Arial" panose="020B0604020202020204" pitchFamily="34" charset="0"/>
                <a:cs typeface="Arial" panose="020B0604020202020204" pitchFamily="34" charset="0"/>
              </a:rPr>
            </a:br>
            <a:br>
              <a:rPr lang="en-US" sz="3600" b="0" dirty="0">
                <a:solidFill>
                  <a:srgbClr val="FFFFFF"/>
                </a:solidFill>
                <a:latin typeface="Arial" panose="020B0604020202020204" pitchFamily="34" charset="0"/>
                <a:cs typeface="Arial" panose="020B0604020202020204" pitchFamily="34" charset="0"/>
              </a:rPr>
            </a:br>
            <a:r>
              <a:rPr lang="en-US" sz="3600" b="0" dirty="0">
                <a:solidFill>
                  <a:srgbClr val="FFFFFF"/>
                </a:solidFill>
                <a:latin typeface="Arial" panose="020B0604020202020204" pitchFamily="34" charset="0"/>
                <a:cs typeface="Arial" panose="020B0604020202020204" pitchFamily="34" charset="0"/>
              </a:rPr>
              <a:t>March 2021: sanctions on some MEPs and European think-tanks</a:t>
            </a:r>
            <a:br>
              <a:rPr lang="en-US" sz="3600" b="0" dirty="0">
                <a:solidFill>
                  <a:srgbClr val="FFFFFF"/>
                </a:solidFill>
                <a:latin typeface="Arial" panose="020B0604020202020204" pitchFamily="34" charset="0"/>
                <a:cs typeface="Arial" panose="020B0604020202020204" pitchFamily="34" charset="0"/>
              </a:rPr>
            </a:br>
            <a:br>
              <a:rPr lang="en-US" sz="3600" b="0" dirty="0">
                <a:solidFill>
                  <a:srgbClr val="FFFFFF"/>
                </a:solidFill>
                <a:latin typeface="Arial" panose="020B0604020202020204" pitchFamily="34" charset="0"/>
                <a:cs typeface="Arial" panose="020B0604020202020204" pitchFamily="34" charset="0"/>
              </a:rPr>
            </a:br>
            <a:r>
              <a:rPr lang="en-US" sz="3600" b="0" dirty="0">
                <a:solidFill>
                  <a:srgbClr val="FFFFFF"/>
                </a:solidFill>
                <a:latin typeface="Arial" panose="020B0604020202020204" pitchFamily="34" charset="0"/>
                <a:cs typeface="Arial" panose="020B0604020202020204" pitchFamily="34" charset="0"/>
              </a:rPr>
              <a:t>January 2020: Covid and the related lack of transparency on origin</a:t>
            </a:r>
            <a:br>
              <a:rPr lang="en-US" sz="3600" b="0" dirty="0">
                <a:solidFill>
                  <a:srgbClr val="FFFFFF"/>
                </a:solidFill>
                <a:latin typeface="Arial" panose="020B0604020202020204" pitchFamily="34" charset="0"/>
                <a:cs typeface="Arial" panose="020B0604020202020204" pitchFamily="34" charset="0"/>
              </a:rPr>
            </a:br>
            <a:br>
              <a:rPr lang="en-US" sz="3600" b="0" dirty="0">
                <a:solidFill>
                  <a:srgbClr val="FFFFFF"/>
                </a:solidFill>
                <a:latin typeface="Arial" panose="020B0604020202020204" pitchFamily="34" charset="0"/>
                <a:cs typeface="Arial" panose="020B0604020202020204" pitchFamily="34" charset="0"/>
              </a:rPr>
            </a:br>
            <a:r>
              <a:rPr lang="en-US" sz="3600" b="0" dirty="0">
                <a:solidFill>
                  <a:srgbClr val="FFFFFF"/>
                </a:solidFill>
                <a:latin typeface="Arial" panose="020B0604020202020204" pitchFamily="34" charset="0"/>
                <a:cs typeface="Arial" panose="020B0604020202020204" pitchFamily="34" charset="0"/>
              </a:rPr>
              <a:t>February 2022: China’s stance on Russia’s invasion of Ukraine</a:t>
            </a:r>
            <a:br>
              <a:rPr lang="en-US" sz="3600" b="0" dirty="0">
                <a:solidFill>
                  <a:srgbClr val="FFFFFF"/>
                </a:solidFill>
                <a:latin typeface="Arial" panose="020B0604020202020204" pitchFamily="34" charset="0"/>
                <a:cs typeface="Arial" panose="020B0604020202020204" pitchFamily="34" charset="0"/>
              </a:rPr>
            </a:br>
            <a:br>
              <a:rPr lang="en-US" sz="3600" b="0" dirty="0">
                <a:solidFill>
                  <a:srgbClr val="FFFFFF"/>
                </a:solidFill>
                <a:latin typeface="Arial" panose="020B0604020202020204" pitchFamily="34" charset="0"/>
                <a:cs typeface="Arial" panose="020B0604020202020204" pitchFamily="34" charset="0"/>
              </a:rPr>
            </a:br>
            <a:br>
              <a:rPr lang="en-US" sz="3600" b="0" dirty="0">
                <a:solidFill>
                  <a:srgbClr val="FFFFFF"/>
                </a:solidFill>
                <a:latin typeface="Arial" panose="020B0604020202020204" pitchFamily="34" charset="0"/>
                <a:cs typeface="Arial" panose="020B0604020202020204" pitchFamily="34" charset="0"/>
              </a:rPr>
            </a:br>
            <a:br>
              <a:rPr lang="en-US" sz="3600" b="0" dirty="0">
                <a:solidFill>
                  <a:srgbClr val="FFFFFF"/>
                </a:solidFill>
                <a:latin typeface="Arial" panose="020B0604020202020204" pitchFamily="34" charset="0"/>
                <a:cs typeface="Arial" panose="020B0604020202020204" pitchFamily="34" charset="0"/>
              </a:rPr>
            </a:br>
            <a:r>
              <a:rPr lang="en-US" sz="3600" b="0" dirty="0">
                <a:solidFill>
                  <a:srgbClr val="FFFFFF"/>
                </a:solidFill>
                <a:latin typeface="Arial" panose="020B0604020202020204" pitchFamily="34" charset="0"/>
                <a:cs typeface="Arial" panose="020B0604020202020204" pitchFamily="34" charset="0"/>
              </a:rPr>
              <a:t>Since then economic reasons have piled up: large bilateral deficit, overcapacity in China stemming from aggressive industrial policy, persistent lack of market access,  difficulties in cross-border data transfer, ”induced” localization and related tech transfer </a:t>
            </a:r>
            <a:br>
              <a:rPr lang="en-US" sz="4000" b="0" dirty="0">
                <a:solidFill>
                  <a:srgbClr val="FFFFFF"/>
                </a:solidFill>
                <a:latin typeface="Arial" panose="020B0604020202020204" pitchFamily="34" charset="0"/>
                <a:cs typeface="Arial" panose="020B0604020202020204" pitchFamily="34" charset="0"/>
              </a:rPr>
            </a:br>
            <a:br>
              <a:rPr lang="en-US" sz="4000" b="0" dirty="0">
                <a:solidFill>
                  <a:srgbClr val="FFFFFF"/>
                </a:solidFill>
                <a:latin typeface="Arial" panose="020B0604020202020204" pitchFamily="34" charset="0"/>
                <a:cs typeface="Arial" panose="020B0604020202020204" pitchFamily="34" charset="0"/>
              </a:rPr>
            </a:br>
            <a:br>
              <a:rPr lang="en-US" sz="4000" b="0" dirty="0">
                <a:solidFill>
                  <a:srgbClr val="FFFFFF"/>
                </a:solidFill>
                <a:latin typeface="Arial" panose="020B0604020202020204" pitchFamily="34" charset="0"/>
                <a:cs typeface="Arial" panose="020B0604020202020204" pitchFamily="34" charset="0"/>
              </a:rPr>
            </a:br>
            <a:br>
              <a:rPr lang="en-US" sz="4000" b="0" dirty="0">
                <a:solidFill>
                  <a:srgbClr val="FFFFFF"/>
                </a:solidFill>
                <a:latin typeface="Arial" panose="020B0604020202020204" pitchFamily="34" charset="0"/>
                <a:cs typeface="Arial" panose="020B0604020202020204" pitchFamily="34" charset="0"/>
              </a:rPr>
            </a:br>
            <a:br>
              <a:rPr lang="en-US" sz="4000" b="0" dirty="0">
                <a:solidFill>
                  <a:srgbClr val="FFFFFF"/>
                </a:solidFill>
                <a:latin typeface="Arial" panose="020B0604020202020204" pitchFamily="34" charset="0"/>
                <a:cs typeface="Arial" panose="020B0604020202020204" pitchFamily="34" charset="0"/>
              </a:rPr>
            </a:br>
            <a:br>
              <a:rPr lang="en-US" sz="4000" b="0" dirty="0">
                <a:solidFill>
                  <a:srgbClr val="FFFFFF"/>
                </a:solidFill>
                <a:latin typeface="Arial" panose="020B0604020202020204" pitchFamily="34" charset="0"/>
                <a:cs typeface="Arial" panose="020B0604020202020204" pitchFamily="34" charset="0"/>
              </a:rPr>
            </a:br>
            <a:br>
              <a:rPr lang="en-US" sz="4000" b="0" dirty="0">
                <a:solidFill>
                  <a:srgbClr val="FFFFFF"/>
                </a:solidFill>
                <a:latin typeface="Arial" panose="020B0604020202020204" pitchFamily="34" charset="0"/>
                <a:cs typeface="Arial" panose="020B0604020202020204" pitchFamily="34" charset="0"/>
              </a:rPr>
            </a:br>
            <a:br>
              <a:rPr lang="en-US" sz="4000" b="0" dirty="0">
                <a:solidFill>
                  <a:srgbClr val="FFFFFF"/>
                </a:solidFill>
                <a:latin typeface="Arial" panose="020B0604020202020204" pitchFamily="34" charset="0"/>
                <a:cs typeface="Arial" panose="020B0604020202020204" pitchFamily="34" charset="0"/>
              </a:rPr>
            </a:br>
            <a:br>
              <a:rPr lang="en-US" sz="4000" b="0" dirty="0">
                <a:solidFill>
                  <a:srgbClr val="FFFFFF"/>
                </a:solidFill>
                <a:latin typeface="Arial" panose="020B0604020202020204" pitchFamily="34" charset="0"/>
                <a:cs typeface="Arial" panose="020B0604020202020204" pitchFamily="34" charset="0"/>
              </a:rPr>
            </a:br>
            <a:br>
              <a:rPr lang="en-US" sz="4000" b="0" dirty="0">
                <a:solidFill>
                  <a:srgbClr val="FFFFFF"/>
                </a:solidFill>
                <a:latin typeface="Arial" panose="020B0604020202020204" pitchFamily="34" charset="0"/>
                <a:cs typeface="Arial" panose="020B0604020202020204" pitchFamily="34" charset="0"/>
              </a:rPr>
            </a:br>
            <a:r>
              <a:rPr lang="en-US" sz="4000" b="0" dirty="0">
                <a:solidFill>
                  <a:srgbClr val="FFFFFF"/>
                </a:solidFill>
                <a:latin typeface="Arial" panose="020B0604020202020204" pitchFamily="34" charset="0"/>
                <a:cs typeface="Arial" panose="020B0604020202020204" pitchFamily="34" charset="0"/>
              </a:rPr>
              <a:t>3. China: Risk on potential overcapacity for green tech</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930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endParaRPr/>
          </a:p>
        </p:txBody>
      </p:sp>
      <p:pic>
        <p:nvPicPr>
          <p:cNvPr id="3" name="object 3"/>
          <p:cNvPicPr>
            <a:picLocks noGrp="1" noRot="1" noMove="1" noResize="1" noEditPoints="1" noAdjustHandles="1" noChangeArrowheads="1" noChangeShapeType="1" noCrop="1"/>
          </p:cNvPicPr>
          <p:nvPr/>
        </p:nvPicPr>
        <p:blipFill>
          <a:blip r:embed="rId2" cstate="print"/>
          <a:stretch>
            <a:fillRect/>
          </a:stretch>
        </p:blipFill>
        <p:spPr>
          <a:xfrm>
            <a:off x="0" y="10052050"/>
            <a:ext cx="20104099" cy="1256506"/>
          </a:xfrm>
          <a:prstGeom prst="rect">
            <a:avLst/>
          </a:prstGeom>
        </p:spPr>
      </p:pic>
      <p:sp>
        <p:nvSpPr>
          <p:cNvPr id="5" name="object 5"/>
          <p:cNvSpPr txBox="1">
            <a:spLocks noGrp="1"/>
          </p:cNvSpPr>
          <p:nvPr>
            <p:ph type="title"/>
          </p:nvPr>
        </p:nvSpPr>
        <p:spPr>
          <a:xfrm>
            <a:off x="1284022" y="3368675"/>
            <a:ext cx="17988228" cy="2475678"/>
          </a:xfrm>
          <a:prstGeom prst="rect">
            <a:avLst/>
          </a:prstGeom>
        </p:spPr>
        <p:txBody>
          <a:bodyPr vert="horz" wrap="square" lIns="0" tIns="13335" rIns="0" bIns="0" rtlCol="0">
            <a:spAutoFit/>
          </a:bodyPr>
          <a:lstStyle/>
          <a:p>
            <a:pPr marL="12700" marR="5080">
              <a:lnSpc>
                <a:spcPct val="100000"/>
              </a:lnSpc>
              <a:spcBef>
                <a:spcPts val="105"/>
              </a:spcBef>
            </a:pPr>
            <a:r>
              <a:rPr lang="en-US" sz="8000" b="0" dirty="0">
                <a:solidFill>
                  <a:srgbClr val="FFFFFF"/>
                </a:solidFill>
                <a:latin typeface="Arial" panose="020B0604020202020204" pitchFamily="34" charset="0"/>
                <a:cs typeface="Arial" panose="020B0604020202020204" pitchFamily="34" charset="0"/>
              </a:rPr>
              <a:t>4. </a:t>
            </a:r>
            <a:r>
              <a:rPr lang="en-US" sz="8000" b="0">
                <a:solidFill>
                  <a:srgbClr val="FFFFFF"/>
                </a:solidFill>
                <a:latin typeface="Arial" panose="020B0604020202020204" pitchFamily="34" charset="0"/>
                <a:cs typeface="Arial" panose="020B0604020202020204" pitchFamily="34" charset="0"/>
              </a:rPr>
              <a:t>Conclusions</a:t>
            </a:r>
            <a:br>
              <a:rPr lang="en-US" sz="8000" b="0" dirty="0">
                <a:solidFill>
                  <a:srgbClr val="FFFFFF"/>
                </a:solidFill>
                <a:latin typeface="Arial" panose="020B0604020202020204" pitchFamily="34" charset="0"/>
                <a:cs typeface="Arial" panose="020B0604020202020204" pitchFamily="34" charset="0"/>
              </a:rPr>
            </a:br>
            <a:endParaRPr lang="en-US" sz="8000" dirty="0">
              <a:latin typeface="Arial" panose="020B0604020202020204" pitchFamily="34" charset="0"/>
              <a:cs typeface="Arial" panose="020B0604020202020204" pitchFamily="34" charset="0"/>
            </a:endParaRPr>
          </a:p>
        </p:txBody>
      </p:sp>
      <p:sp>
        <p:nvSpPr>
          <p:cNvPr id="7" name="object 7"/>
          <p:cNvSpPr>
            <a:spLocks noGrp="1" noRot="1" noMove="1" noResize="1" noEditPoints="1" noAdjustHandles="1" noChangeArrowheads="1" noChangeShapeType="1"/>
          </p:cNvSpPr>
          <p:nvPr/>
        </p:nvSpPr>
        <p:spPr>
          <a:xfrm>
            <a:off x="1256506" y="6483572"/>
            <a:ext cx="3418204" cy="125730"/>
          </a:xfrm>
          <a:custGeom>
            <a:avLst/>
            <a:gdLst/>
            <a:ahLst/>
            <a:cxnLst/>
            <a:rect l="l" t="t" r="r" b="b"/>
            <a:pathLst>
              <a:path w="3418204" h="125729">
                <a:moveTo>
                  <a:pt x="3417696" y="0"/>
                </a:moveTo>
                <a:lnTo>
                  <a:pt x="0" y="0"/>
                </a:lnTo>
                <a:lnTo>
                  <a:pt x="0" y="125650"/>
                </a:lnTo>
                <a:lnTo>
                  <a:pt x="3417696" y="125650"/>
                </a:lnTo>
                <a:lnTo>
                  <a:pt x="3417696"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59648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9772D-D7E9-2641-D936-CFB9BF0C249A}"/>
              </a:ext>
            </a:extLst>
          </p:cNvPr>
          <p:cNvSpPr>
            <a:spLocks noGrp="1"/>
          </p:cNvSpPr>
          <p:nvPr>
            <p:ph type="body" idx="1"/>
          </p:nvPr>
        </p:nvSpPr>
        <p:spPr>
          <a:xfrm>
            <a:off x="527050" y="2073275"/>
            <a:ext cx="15925800" cy="8771632"/>
          </a:xfrm>
        </p:spPr>
        <p:txBody>
          <a:bodyPr/>
          <a:lstStyle/>
          <a:p>
            <a:pPr marL="457200" indent="-45720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latin typeface="+mj-lt"/>
              <a:ea typeface="DengXian" panose="02010600030101010101" pitchFamily="2" charset="-122"/>
            </a:endParaRPr>
          </a:p>
          <a:p>
            <a:pPr marL="285750" indent="-285750">
              <a:buFont typeface="Arial" panose="020B0604020202020204" pitchFamily="34" charset="0"/>
              <a:buChar char="•"/>
            </a:pPr>
            <a:r>
              <a:rPr lang="en-US" sz="2800" b="0" dirty="0">
                <a:latin typeface="+mj-lt"/>
                <a:ea typeface="DengXian" panose="02010600030101010101" pitchFamily="2" charset="-122"/>
              </a:rPr>
              <a:t>The bilateral trade deficit has been rapidly growing for the EU with China, investment relations also worsened since the start of the pandemic. More importantly, the EU’s strategic reliance on Chinese imports in critical sectors has called for a de-risking strategy. </a:t>
            </a:r>
          </a:p>
          <a:p>
            <a:pPr marL="285750" indent="-285750">
              <a:buFont typeface="Arial" panose="020B0604020202020204" pitchFamily="34" charset="0"/>
              <a:buChar char="•"/>
            </a:pPr>
            <a:endParaRPr lang="en-US" sz="2800" b="0" dirty="0">
              <a:latin typeface="+mj-lt"/>
              <a:ea typeface="DengXian" panose="02010600030101010101" pitchFamily="2" charset="-122"/>
            </a:endParaRPr>
          </a:p>
          <a:p>
            <a:pPr marL="285750" indent="-285750">
              <a:buFont typeface="Arial" panose="020B0604020202020204" pitchFamily="34" charset="0"/>
              <a:buChar char="•"/>
            </a:pPr>
            <a:r>
              <a:rPr lang="en-US" sz="2800" b="0" dirty="0">
                <a:latin typeface="+mj-lt"/>
                <a:ea typeface="DengXian" panose="02010600030101010101" pitchFamily="2" charset="-122"/>
              </a:rPr>
              <a:t>Then EU’s high dependency on China for green tech exports covers the whole supply chain, not only manufactured products, making derisking difficult</a:t>
            </a:r>
          </a:p>
          <a:p>
            <a:pPr marL="285750" indent="-285750">
              <a:buFont typeface="Arial" panose="020B0604020202020204" pitchFamily="34" charset="0"/>
              <a:buChar char="•"/>
            </a:pPr>
            <a:endParaRPr lang="en-US" sz="2800" b="0" dirty="0">
              <a:latin typeface="+mj-lt"/>
              <a:ea typeface="DengXian" panose="02010600030101010101" pitchFamily="2" charset="-122"/>
            </a:endParaRPr>
          </a:p>
          <a:p>
            <a:pPr marL="285750" indent="-285750">
              <a:buFont typeface="Arial" panose="020B0604020202020204" pitchFamily="34" charset="0"/>
              <a:buChar char="•"/>
            </a:pPr>
            <a:r>
              <a:rPr lang="en-US" sz="2800" b="0" dirty="0">
                <a:latin typeface="+mj-lt"/>
                <a:ea typeface="DengXian" panose="02010600030101010101" pitchFamily="2" charset="-122"/>
              </a:rPr>
              <a:t>Growing overcapacity is pushing down prices which will probably lead to a price war, again adding to the difficulties of derisking.</a:t>
            </a:r>
          </a:p>
          <a:p>
            <a:pPr marL="285750" indent="-285750">
              <a:buFont typeface="Arial" panose="020B0604020202020204" pitchFamily="34" charset="0"/>
              <a:buChar char="•"/>
            </a:pPr>
            <a:endParaRPr lang="en-US" sz="2800" b="0" dirty="0">
              <a:latin typeface="+mj-lt"/>
              <a:ea typeface="DengXian" panose="02010600030101010101" pitchFamily="2" charset="-122"/>
            </a:endParaRPr>
          </a:p>
          <a:p>
            <a:pPr marL="285750" indent="-285750">
              <a:buFont typeface="Arial" panose="020B0604020202020204" pitchFamily="34" charset="0"/>
              <a:buChar char="•"/>
            </a:pPr>
            <a:endParaRPr lang="en-US" sz="2800" b="0" dirty="0">
              <a:latin typeface="+mj-lt"/>
              <a:ea typeface="DengXian" panose="02010600030101010101" pitchFamily="2" charset="-122"/>
            </a:endParaRPr>
          </a:p>
          <a:p>
            <a:pPr marL="285750" indent="-285750">
              <a:buFont typeface="Arial" panose="020B0604020202020204" pitchFamily="34" charset="0"/>
              <a:buChar char="•"/>
            </a:pPr>
            <a:r>
              <a:rPr lang="en-US" sz="2800" b="0" dirty="0">
                <a:latin typeface="+mj-lt"/>
                <a:ea typeface="DengXian" panose="02010600030101010101" pitchFamily="2" charset="-122"/>
              </a:rPr>
              <a:t>However, there are plenty of intended and untended risks that make de-risking from China, especially for green tech crucial.</a:t>
            </a:r>
          </a:p>
          <a:p>
            <a:pPr marL="285750" indent="-285750">
              <a:buFont typeface="Arial" panose="020B0604020202020204" pitchFamily="34" charset="0"/>
              <a:buChar char="•"/>
            </a:pPr>
            <a:endParaRPr lang="en-US" sz="2800" b="0" dirty="0">
              <a:latin typeface="+mj-lt"/>
              <a:ea typeface="DengXian" panose="02010600030101010101" pitchFamily="2" charset="-122"/>
            </a:endParaRPr>
          </a:p>
          <a:p>
            <a:pPr marL="285750" indent="-285750">
              <a:buFont typeface="Arial" panose="020B0604020202020204" pitchFamily="34" charset="0"/>
              <a:buChar char="•"/>
            </a:pPr>
            <a:endParaRPr lang="en-US" sz="2000" b="0" dirty="0">
              <a:latin typeface="+mj-lt"/>
              <a:ea typeface="DengXian" panose="02010600030101010101" pitchFamily="2" charset="-122"/>
            </a:endParaRPr>
          </a:p>
          <a:p>
            <a:endParaRPr lang="en-US" sz="2000" b="0" dirty="0">
              <a:latin typeface="+mj-lt"/>
              <a:ea typeface="DengXian" panose="02010600030101010101" pitchFamily="2" charset="-122"/>
            </a:endParaRPr>
          </a:p>
          <a:p>
            <a:endParaRPr lang="en-GB" sz="1800" dirty="0"/>
          </a:p>
          <a:p>
            <a:endParaRPr lang="en-US" sz="1800" dirty="0"/>
          </a:p>
          <a:p>
            <a:endParaRPr lang="en-US" sz="1800" dirty="0"/>
          </a:p>
          <a:p>
            <a:endParaRPr lang="en-US" sz="1800" dirty="0"/>
          </a:p>
          <a:p>
            <a:endParaRPr lang="en-GB" sz="1800" dirty="0"/>
          </a:p>
        </p:txBody>
      </p:sp>
    </p:spTree>
    <p:extLst>
      <p:ext uri="{BB962C8B-B14F-4D97-AF65-F5344CB8AC3E}">
        <p14:creationId xmlns:p14="http://schemas.microsoft.com/office/powerpoint/2010/main" val="188991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48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endParaRPr/>
          </a:p>
        </p:txBody>
      </p:sp>
      <p:pic>
        <p:nvPicPr>
          <p:cNvPr id="3" name="object 3"/>
          <p:cNvPicPr>
            <a:picLocks noGrp="1" noRot="1" noMove="1" noResize="1" noEditPoints="1" noAdjustHandles="1" noChangeArrowheads="1" noChangeShapeType="1" noCrop="1"/>
          </p:cNvPicPr>
          <p:nvPr/>
        </p:nvPicPr>
        <p:blipFill>
          <a:blip r:embed="rId2" cstate="print"/>
          <a:stretch>
            <a:fillRect/>
          </a:stretch>
        </p:blipFill>
        <p:spPr>
          <a:xfrm>
            <a:off x="0" y="10052050"/>
            <a:ext cx="20104099" cy="1256506"/>
          </a:xfrm>
          <a:prstGeom prst="rect">
            <a:avLst/>
          </a:prstGeom>
        </p:spPr>
      </p:pic>
      <p:sp>
        <p:nvSpPr>
          <p:cNvPr id="5" name="object 5"/>
          <p:cNvSpPr txBox="1">
            <a:spLocks noGrp="1"/>
          </p:cNvSpPr>
          <p:nvPr>
            <p:ph type="title"/>
          </p:nvPr>
        </p:nvSpPr>
        <p:spPr>
          <a:xfrm>
            <a:off x="1284022" y="3368675"/>
            <a:ext cx="16997627" cy="3706784"/>
          </a:xfrm>
          <a:prstGeom prst="rect">
            <a:avLst/>
          </a:prstGeom>
        </p:spPr>
        <p:txBody>
          <a:bodyPr vert="horz" wrap="square" lIns="0" tIns="13335" rIns="0" bIns="0" rtlCol="0">
            <a:spAutoFit/>
          </a:bodyPr>
          <a:lstStyle/>
          <a:p>
            <a:pPr marL="12700" marR="5080">
              <a:lnSpc>
                <a:spcPct val="100000"/>
              </a:lnSpc>
              <a:spcBef>
                <a:spcPts val="105"/>
              </a:spcBef>
            </a:pPr>
            <a:r>
              <a:rPr lang="en-US" sz="8000" b="0" dirty="0">
                <a:solidFill>
                  <a:srgbClr val="FFFFFF"/>
                </a:solidFill>
                <a:latin typeface="Arial" panose="020B0604020202020204" pitchFamily="34" charset="0"/>
                <a:cs typeface="Arial" panose="020B0604020202020204" pitchFamily="34" charset="0"/>
              </a:rPr>
              <a:t>1. Zooming into our trade-investment relations</a:t>
            </a:r>
            <a:br>
              <a:rPr lang="en-US" sz="8000" b="0" dirty="0">
                <a:solidFill>
                  <a:srgbClr val="FFFFFF"/>
                </a:solidFill>
                <a:latin typeface="Arial" panose="020B0604020202020204" pitchFamily="34" charset="0"/>
                <a:cs typeface="Arial" panose="020B0604020202020204" pitchFamily="34" charset="0"/>
              </a:rPr>
            </a:br>
            <a:endParaRPr lang="en-US" sz="8000" dirty="0">
              <a:latin typeface="Arial" panose="020B0604020202020204" pitchFamily="34" charset="0"/>
              <a:cs typeface="Arial" panose="020B0604020202020204" pitchFamily="34" charset="0"/>
            </a:endParaRPr>
          </a:p>
        </p:txBody>
      </p:sp>
      <p:sp>
        <p:nvSpPr>
          <p:cNvPr id="7" name="object 7"/>
          <p:cNvSpPr>
            <a:spLocks noGrp="1" noRot="1" noMove="1" noResize="1" noEditPoints="1" noAdjustHandles="1" noChangeArrowheads="1" noChangeShapeType="1"/>
          </p:cNvSpPr>
          <p:nvPr/>
        </p:nvSpPr>
        <p:spPr>
          <a:xfrm>
            <a:off x="1256506" y="6483572"/>
            <a:ext cx="3418204" cy="125730"/>
          </a:xfrm>
          <a:custGeom>
            <a:avLst/>
            <a:gdLst/>
            <a:ahLst/>
            <a:cxnLst/>
            <a:rect l="l" t="t" r="r" b="b"/>
            <a:pathLst>
              <a:path w="3418204" h="125729">
                <a:moveTo>
                  <a:pt x="3417696" y="0"/>
                </a:moveTo>
                <a:lnTo>
                  <a:pt x="0" y="0"/>
                </a:lnTo>
                <a:lnTo>
                  <a:pt x="0" y="125650"/>
                </a:lnTo>
                <a:lnTo>
                  <a:pt x="3417696" y="125650"/>
                </a:lnTo>
                <a:lnTo>
                  <a:pt x="3417696"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417662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C7A817-2449-246B-E701-DF8F34D6CD40}"/>
              </a:ext>
            </a:extLst>
          </p:cNvPr>
          <p:cNvSpPr>
            <a:spLocks noGrp="1"/>
          </p:cNvSpPr>
          <p:nvPr>
            <p:ph type="title"/>
          </p:nvPr>
        </p:nvSpPr>
        <p:spPr>
          <a:xfrm>
            <a:off x="1097280" y="685800"/>
            <a:ext cx="17114044" cy="2431435"/>
          </a:xfrm>
        </p:spPr>
        <p:txBody>
          <a:bodyPr/>
          <a:lstStyle/>
          <a:p>
            <a:r>
              <a:rPr lang="en-US" b="0" dirty="0"/>
              <a:t>Since the pandemic, the EU’s trade deficit with China has ballooned to USD 418bn in 2022 from a rather balanced position in the early 2000s. The trend has reverted somewhat in 2023 although mostly for cyclical reasons. The deficit could increase further in 2024 as the ICT cycle comes back</a:t>
            </a:r>
          </a:p>
        </p:txBody>
      </p:sp>
      <p:graphicFrame>
        <p:nvGraphicFramePr>
          <p:cNvPr id="4" name="Chart 3">
            <a:extLst>
              <a:ext uri="{FF2B5EF4-FFF2-40B4-BE49-F238E27FC236}">
                <a16:creationId xmlns:a16="http://schemas.microsoft.com/office/drawing/2014/main" id="{44735A77-5199-1EC9-A4B3-0B9DA898F982}"/>
              </a:ext>
            </a:extLst>
          </p:cNvPr>
          <p:cNvGraphicFramePr>
            <a:graphicFrameLocks/>
          </p:cNvGraphicFramePr>
          <p:nvPr>
            <p:extLst>
              <p:ext uri="{D42A27DB-BD31-4B8C-83A1-F6EECF244321}">
                <p14:modId xmlns:p14="http://schemas.microsoft.com/office/powerpoint/2010/main" val="1121669722"/>
              </p:ext>
            </p:extLst>
          </p:nvPr>
        </p:nvGraphicFramePr>
        <p:xfrm>
          <a:off x="3253502" y="4054475"/>
          <a:ext cx="12801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826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DBDCFA-26DA-3BE1-B189-9E9D6D4614EB}"/>
              </a:ext>
            </a:extLst>
          </p:cNvPr>
          <p:cNvSpPr>
            <a:spLocks noGrp="1"/>
          </p:cNvSpPr>
          <p:nvPr>
            <p:ph type="title"/>
          </p:nvPr>
        </p:nvSpPr>
        <p:spPr>
          <a:xfrm>
            <a:off x="1097280" y="685800"/>
            <a:ext cx="16352044" cy="1823576"/>
          </a:xfrm>
        </p:spPr>
        <p:txBody>
          <a:bodyPr/>
          <a:lstStyle/>
          <a:p>
            <a:r>
              <a:rPr lang="en-US" b="0" dirty="0"/>
              <a:t>China’s imports are now growing at a slower rate than global trade. Moreover, Chinese imports from the EU, including Germany, have done worse than the global average </a:t>
            </a:r>
          </a:p>
        </p:txBody>
      </p:sp>
      <p:graphicFrame>
        <p:nvGraphicFramePr>
          <p:cNvPr id="2" name="Chart 1">
            <a:extLst>
              <a:ext uri="{FF2B5EF4-FFF2-40B4-BE49-F238E27FC236}">
                <a16:creationId xmlns:a16="http://schemas.microsoft.com/office/drawing/2014/main" id="{C1832EDA-7D2E-4503-B9C0-A781FAB80B49}"/>
              </a:ext>
            </a:extLst>
          </p:cNvPr>
          <p:cNvGraphicFramePr>
            <a:graphicFrameLocks/>
          </p:cNvGraphicFramePr>
          <p:nvPr>
            <p:extLst>
              <p:ext uri="{D42A27DB-BD31-4B8C-83A1-F6EECF244321}">
                <p14:modId xmlns:p14="http://schemas.microsoft.com/office/powerpoint/2010/main" val="4138763657"/>
              </p:ext>
            </p:extLst>
          </p:nvPr>
        </p:nvGraphicFramePr>
        <p:xfrm>
          <a:off x="2736850" y="3444875"/>
          <a:ext cx="146304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119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6041EC-D4C9-4623-3F7C-ED08A7FFBD8B}"/>
              </a:ext>
            </a:extLst>
          </p:cNvPr>
          <p:cNvSpPr>
            <a:spLocks noGrp="1"/>
          </p:cNvSpPr>
          <p:nvPr>
            <p:ph type="title"/>
          </p:nvPr>
        </p:nvSpPr>
        <p:spPr>
          <a:xfrm>
            <a:off x="984250" y="625475"/>
            <a:ext cx="16535400" cy="1823576"/>
          </a:xfrm>
        </p:spPr>
        <p:txBody>
          <a:bodyPr/>
          <a:lstStyle/>
          <a:p>
            <a:r>
              <a:rPr lang="en-US" altLang="zh-TW" b="0" dirty="0"/>
              <a:t>One of the reasons for the huge increase in European imports from China is the competitiveness gains China has made from deflationary forces and a cheap RMB</a:t>
            </a:r>
            <a:endParaRPr lang="en-US" b="0" dirty="0"/>
          </a:p>
        </p:txBody>
      </p:sp>
      <p:graphicFrame>
        <p:nvGraphicFramePr>
          <p:cNvPr id="2" name="Chart 1">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5620977"/>
              </p:ext>
            </p:extLst>
          </p:nvPr>
        </p:nvGraphicFramePr>
        <p:xfrm>
          <a:off x="10661650" y="3198283"/>
          <a:ext cx="7315200"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213765999"/>
              </p:ext>
            </p:extLst>
          </p:nvPr>
        </p:nvGraphicFramePr>
        <p:xfrm>
          <a:off x="1746250" y="3198283"/>
          <a:ext cx="73152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19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6CD15-86DF-58E1-2D0B-57BE5FCD054C}"/>
              </a:ext>
            </a:extLst>
          </p:cNvPr>
          <p:cNvSpPr>
            <a:spLocks noGrp="1"/>
          </p:cNvSpPr>
          <p:nvPr>
            <p:ph type="title"/>
          </p:nvPr>
        </p:nvSpPr>
        <p:spPr>
          <a:xfrm>
            <a:off x="1136650" y="396875"/>
            <a:ext cx="16275844" cy="1823576"/>
          </a:xfrm>
        </p:spPr>
        <p:txBody>
          <a:bodyPr/>
          <a:lstStyle/>
          <a:p>
            <a:r>
              <a:rPr lang="en-US" b="0" dirty="0"/>
              <a:t>China’s outbound FDI has also been coming down since the start of the pandemic, and has become more targeted in the manufacturing sector, a longstanding key comparative advantage for the EU, an especially in autos</a:t>
            </a:r>
          </a:p>
        </p:txBody>
      </p:sp>
      <p:graphicFrame>
        <p:nvGraphicFramePr>
          <p:cNvPr id="5" name="Chart 4">
            <a:extLst>
              <a:ext uri="{FF2B5EF4-FFF2-40B4-BE49-F238E27FC236}">
                <a16:creationId xmlns:a16="http://schemas.microsoft.com/office/drawing/2014/main" id="{85D4E9F0-5EB6-6BE4-FD4E-EB3BCC8DB250}"/>
              </a:ext>
            </a:extLst>
          </p:cNvPr>
          <p:cNvGraphicFramePr>
            <a:graphicFrameLocks/>
          </p:cNvGraphicFramePr>
          <p:nvPr>
            <p:extLst>
              <p:ext uri="{D42A27DB-BD31-4B8C-83A1-F6EECF244321}">
                <p14:modId xmlns:p14="http://schemas.microsoft.com/office/powerpoint/2010/main" val="3733748917"/>
              </p:ext>
            </p:extLst>
          </p:nvPr>
        </p:nvGraphicFramePr>
        <p:xfrm>
          <a:off x="1136650" y="3140075"/>
          <a:ext cx="7543800" cy="571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3D148D01-D7DE-E322-4028-5628B9103DF2}"/>
              </a:ext>
            </a:extLst>
          </p:cNvPr>
          <p:cNvGraphicFramePr/>
          <p:nvPr>
            <p:extLst>
              <p:ext uri="{D42A27DB-BD31-4B8C-83A1-F6EECF244321}">
                <p14:modId xmlns:p14="http://schemas.microsoft.com/office/powerpoint/2010/main" val="2809240102"/>
              </p:ext>
            </p:extLst>
          </p:nvPr>
        </p:nvGraphicFramePr>
        <p:xfrm>
          <a:off x="9747250" y="3140075"/>
          <a:ext cx="6842522"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495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endParaRPr dirty="0"/>
          </a:p>
        </p:txBody>
      </p:sp>
      <p:pic>
        <p:nvPicPr>
          <p:cNvPr id="3" name="object 3"/>
          <p:cNvPicPr>
            <a:picLocks noGrp="1" noRot="1" noMove="1" noResize="1" noEditPoints="1" noAdjustHandles="1" noChangeArrowheads="1" noChangeShapeType="1" noCrop="1"/>
          </p:cNvPicPr>
          <p:nvPr/>
        </p:nvPicPr>
        <p:blipFill>
          <a:blip r:embed="rId2" cstate="print"/>
          <a:stretch>
            <a:fillRect/>
          </a:stretch>
        </p:blipFill>
        <p:spPr>
          <a:xfrm>
            <a:off x="0" y="10052050"/>
            <a:ext cx="20104099" cy="1256506"/>
          </a:xfrm>
          <a:prstGeom prst="rect">
            <a:avLst/>
          </a:prstGeom>
        </p:spPr>
      </p:pic>
      <p:sp>
        <p:nvSpPr>
          <p:cNvPr id="5" name="object 5"/>
          <p:cNvSpPr txBox="1">
            <a:spLocks noGrp="1"/>
          </p:cNvSpPr>
          <p:nvPr>
            <p:ph type="title"/>
          </p:nvPr>
        </p:nvSpPr>
        <p:spPr>
          <a:xfrm>
            <a:off x="1284022" y="3368675"/>
            <a:ext cx="16997627" cy="2475678"/>
          </a:xfrm>
          <a:prstGeom prst="rect">
            <a:avLst/>
          </a:prstGeom>
        </p:spPr>
        <p:txBody>
          <a:bodyPr vert="horz" wrap="square" lIns="0" tIns="13335" rIns="0" bIns="0" rtlCol="0">
            <a:spAutoFit/>
          </a:bodyPr>
          <a:lstStyle/>
          <a:p>
            <a:pPr marL="12700" marR="5080">
              <a:lnSpc>
                <a:spcPct val="100000"/>
              </a:lnSpc>
              <a:spcBef>
                <a:spcPts val="105"/>
              </a:spcBef>
            </a:pPr>
            <a:r>
              <a:rPr lang="en-US" sz="8000" b="0" dirty="0">
                <a:solidFill>
                  <a:srgbClr val="FFFFFF"/>
                </a:solidFill>
                <a:latin typeface="Arial" panose="020B0604020202020204" pitchFamily="34" charset="0"/>
                <a:cs typeface="Arial" panose="020B0604020202020204" pitchFamily="34" charset="0"/>
              </a:rPr>
              <a:t>2. Growing strategic dependences, especially in green tech</a:t>
            </a:r>
            <a:endParaRPr lang="en-US" sz="8000" dirty="0">
              <a:latin typeface="Arial" panose="020B0604020202020204" pitchFamily="34" charset="0"/>
              <a:cs typeface="Arial" panose="020B0604020202020204" pitchFamily="34" charset="0"/>
            </a:endParaRPr>
          </a:p>
        </p:txBody>
      </p:sp>
      <p:sp>
        <p:nvSpPr>
          <p:cNvPr id="7" name="object 7"/>
          <p:cNvSpPr>
            <a:spLocks noGrp="1" noRot="1" noMove="1" noResize="1" noEditPoints="1" noAdjustHandles="1" noChangeArrowheads="1" noChangeShapeType="1"/>
          </p:cNvSpPr>
          <p:nvPr/>
        </p:nvSpPr>
        <p:spPr>
          <a:xfrm>
            <a:off x="1256506" y="6483572"/>
            <a:ext cx="3418204" cy="125730"/>
          </a:xfrm>
          <a:custGeom>
            <a:avLst/>
            <a:gdLst/>
            <a:ahLst/>
            <a:cxnLst/>
            <a:rect l="l" t="t" r="r" b="b"/>
            <a:pathLst>
              <a:path w="3418204" h="125729">
                <a:moveTo>
                  <a:pt x="3417696" y="0"/>
                </a:moveTo>
                <a:lnTo>
                  <a:pt x="0" y="0"/>
                </a:lnTo>
                <a:lnTo>
                  <a:pt x="0" y="125650"/>
                </a:lnTo>
                <a:lnTo>
                  <a:pt x="3417696" y="125650"/>
                </a:lnTo>
                <a:lnTo>
                  <a:pt x="3417696" y="0"/>
                </a:lnTo>
                <a:close/>
              </a:path>
            </a:pathLst>
          </a:custGeom>
          <a:solidFill>
            <a:srgbClr val="FFFFFF"/>
          </a:solidFill>
        </p:spPr>
        <p:txBody>
          <a:bodyPr wrap="square" lIns="0" tIns="0" rIns="0" bIns="0" rtlCol="0"/>
          <a:lstStyle/>
          <a:p>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DABD92-4E30-3C4A-9E95-0FA1E7D0806D}"/>
              </a:ext>
            </a:extLst>
          </p:cNvPr>
          <p:cNvSpPr>
            <a:spLocks noGrp="1"/>
          </p:cNvSpPr>
          <p:nvPr>
            <p:ph type="title"/>
          </p:nvPr>
        </p:nvSpPr>
        <p:spPr>
          <a:xfrm>
            <a:off x="984250" y="373091"/>
            <a:ext cx="15621000" cy="1215717"/>
          </a:xfrm>
        </p:spPr>
        <p:txBody>
          <a:bodyPr/>
          <a:lstStyle/>
          <a:p>
            <a:r>
              <a:rPr lang="en-US" b="0" dirty="0"/>
              <a:t>China dominates the whole value chain in green tech</a:t>
            </a:r>
            <a:br>
              <a:rPr lang="en-US" b="0" dirty="0"/>
            </a:br>
            <a:endParaRPr lang="en-US" b="0" dirty="0"/>
          </a:p>
        </p:txBody>
      </p:sp>
      <p:pic>
        <p:nvPicPr>
          <p:cNvPr id="14" name="Bildobjekt 13">
            <a:extLst>
              <a:ext uri="{FF2B5EF4-FFF2-40B4-BE49-F238E27FC236}">
                <a16:creationId xmlns:a16="http://schemas.microsoft.com/office/drawing/2014/main" id="{1207AB0A-1AEC-D408-CE9C-122B1C040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7642" y="3090873"/>
            <a:ext cx="2057400" cy="2057400"/>
          </a:xfrm>
          <a:prstGeom prst="rect">
            <a:avLst/>
          </a:prstGeom>
        </p:spPr>
      </p:pic>
      <p:pic>
        <p:nvPicPr>
          <p:cNvPr id="22" name="Bildobjekt 21">
            <a:extLst>
              <a:ext uri="{FF2B5EF4-FFF2-40B4-BE49-F238E27FC236}">
                <a16:creationId xmlns:a16="http://schemas.microsoft.com/office/drawing/2014/main" id="{77FE7E6F-B780-7E3F-0982-B64B50E54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128" y="6171663"/>
            <a:ext cx="2234907" cy="2438400"/>
          </a:xfrm>
          <a:prstGeom prst="rect">
            <a:avLst/>
          </a:prstGeom>
        </p:spPr>
      </p:pic>
      <p:pic>
        <p:nvPicPr>
          <p:cNvPr id="24" name="Bildobjekt 23">
            <a:extLst>
              <a:ext uri="{FF2B5EF4-FFF2-40B4-BE49-F238E27FC236}">
                <a16:creationId xmlns:a16="http://schemas.microsoft.com/office/drawing/2014/main" id="{A58B1EDE-590E-8DD9-2B10-384E0F5EF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3596" y="6269380"/>
            <a:ext cx="2438400" cy="2438400"/>
          </a:xfrm>
          <a:prstGeom prst="rect">
            <a:avLst/>
          </a:prstGeom>
        </p:spPr>
      </p:pic>
      <p:sp>
        <p:nvSpPr>
          <p:cNvPr id="26" name="textruta 25">
            <a:extLst>
              <a:ext uri="{FF2B5EF4-FFF2-40B4-BE49-F238E27FC236}">
                <a16:creationId xmlns:a16="http://schemas.microsoft.com/office/drawing/2014/main" id="{94B0AD52-17B8-BDCB-30BA-974A52720FE0}"/>
              </a:ext>
            </a:extLst>
          </p:cNvPr>
          <p:cNvSpPr txBox="1"/>
          <p:nvPr/>
        </p:nvSpPr>
        <p:spPr>
          <a:xfrm>
            <a:off x="4534288" y="5296376"/>
            <a:ext cx="2095125" cy="461665"/>
          </a:xfrm>
          <a:prstGeom prst="rect">
            <a:avLst/>
          </a:prstGeom>
          <a:noFill/>
        </p:spPr>
        <p:txBody>
          <a:bodyPr wrap="square" rtlCol="0">
            <a:spAutoFit/>
          </a:bodyPr>
          <a:lstStyle/>
          <a:p>
            <a:r>
              <a:rPr lang="en-US" sz="2400" b="1" dirty="0">
                <a:latin typeface="Trebuchet MS" panose="020B0703020202090204" pitchFamily="34" charset="0"/>
              </a:rPr>
              <a:t>Extraction</a:t>
            </a:r>
          </a:p>
        </p:txBody>
      </p:sp>
      <p:sp>
        <p:nvSpPr>
          <p:cNvPr id="27" name="textruta 26">
            <a:extLst>
              <a:ext uri="{FF2B5EF4-FFF2-40B4-BE49-F238E27FC236}">
                <a16:creationId xmlns:a16="http://schemas.microsoft.com/office/drawing/2014/main" id="{F549203E-6AAB-A0B6-61C8-2477B44F064F}"/>
              </a:ext>
            </a:extLst>
          </p:cNvPr>
          <p:cNvSpPr txBox="1"/>
          <p:nvPr/>
        </p:nvSpPr>
        <p:spPr>
          <a:xfrm flipH="1">
            <a:off x="11980373" y="5293958"/>
            <a:ext cx="2095125" cy="461665"/>
          </a:xfrm>
          <a:prstGeom prst="rect">
            <a:avLst/>
          </a:prstGeom>
          <a:noFill/>
        </p:spPr>
        <p:txBody>
          <a:bodyPr wrap="square" rtlCol="0">
            <a:spAutoFit/>
          </a:bodyPr>
          <a:lstStyle/>
          <a:p>
            <a:r>
              <a:rPr lang="en-US" sz="2400" b="1" dirty="0">
                <a:latin typeface="Trebuchet MS" panose="020B0703020202090204" pitchFamily="34" charset="0"/>
              </a:rPr>
              <a:t>Refining</a:t>
            </a:r>
          </a:p>
        </p:txBody>
      </p:sp>
      <p:sp>
        <p:nvSpPr>
          <p:cNvPr id="28" name="textruta 27">
            <a:extLst>
              <a:ext uri="{FF2B5EF4-FFF2-40B4-BE49-F238E27FC236}">
                <a16:creationId xmlns:a16="http://schemas.microsoft.com/office/drawing/2014/main" id="{580E8E2B-7D59-AB25-D1EC-821778711130}"/>
              </a:ext>
            </a:extLst>
          </p:cNvPr>
          <p:cNvSpPr txBox="1"/>
          <p:nvPr/>
        </p:nvSpPr>
        <p:spPr>
          <a:xfrm>
            <a:off x="4534288" y="9003010"/>
            <a:ext cx="3175869" cy="461665"/>
          </a:xfrm>
          <a:prstGeom prst="rect">
            <a:avLst/>
          </a:prstGeom>
          <a:noFill/>
        </p:spPr>
        <p:txBody>
          <a:bodyPr wrap="none" rtlCol="0">
            <a:spAutoFit/>
          </a:bodyPr>
          <a:lstStyle/>
          <a:p>
            <a:r>
              <a:rPr lang="en-US" sz="2400" b="1" dirty="0">
                <a:latin typeface="Trebuchet MS" panose="020B0703020202090204" pitchFamily="34" charset="0"/>
              </a:rPr>
              <a:t>Intellectual Property</a:t>
            </a:r>
          </a:p>
        </p:txBody>
      </p:sp>
      <p:sp>
        <p:nvSpPr>
          <p:cNvPr id="29" name="textruta 28">
            <a:extLst>
              <a:ext uri="{FF2B5EF4-FFF2-40B4-BE49-F238E27FC236}">
                <a16:creationId xmlns:a16="http://schemas.microsoft.com/office/drawing/2014/main" id="{8CB33D39-923F-0FA6-E4C5-415496F9519F}"/>
              </a:ext>
            </a:extLst>
          </p:cNvPr>
          <p:cNvSpPr txBox="1"/>
          <p:nvPr/>
        </p:nvSpPr>
        <p:spPr>
          <a:xfrm>
            <a:off x="11880659" y="9003010"/>
            <a:ext cx="2234907" cy="461665"/>
          </a:xfrm>
          <a:prstGeom prst="rect">
            <a:avLst/>
          </a:prstGeom>
          <a:noFill/>
        </p:spPr>
        <p:txBody>
          <a:bodyPr wrap="square" rtlCol="0">
            <a:spAutoFit/>
          </a:bodyPr>
          <a:lstStyle/>
          <a:p>
            <a:r>
              <a:rPr lang="en-US" sz="2400" b="1" dirty="0">
                <a:latin typeface="Trebuchet MS" panose="020B0703020202090204" pitchFamily="34" charset="0"/>
              </a:rPr>
              <a:t>Manufacturing</a:t>
            </a:r>
          </a:p>
        </p:txBody>
      </p:sp>
      <p:pic>
        <p:nvPicPr>
          <p:cNvPr id="36" name="Bildobjekt 35">
            <a:extLst>
              <a:ext uri="{FF2B5EF4-FFF2-40B4-BE49-F238E27FC236}">
                <a16:creationId xmlns:a16="http://schemas.microsoft.com/office/drawing/2014/main" id="{DC5391C8-6458-FE4A-847F-BB57E99BA6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80372" y="3266198"/>
            <a:ext cx="2095126" cy="1882075"/>
          </a:xfrm>
          <a:prstGeom prst="rect">
            <a:avLst/>
          </a:prstGeom>
        </p:spPr>
      </p:pic>
    </p:spTree>
    <p:extLst>
      <p:ext uri="{BB962C8B-B14F-4D97-AF65-F5344CB8AC3E}">
        <p14:creationId xmlns:p14="http://schemas.microsoft.com/office/powerpoint/2010/main" val="3748153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IB Colors">
    <a:dk1>
      <a:srgbClr val="000000"/>
    </a:dk1>
    <a:lt1>
      <a:srgbClr val="FFFFFF"/>
    </a:lt1>
    <a:dk2>
      <a:srgbClr val="3F589E"/>
    </a:dk2>
    <a:lt2>
      <a:srgbClr val="581D74"/>
    </a:lt2>
    <a:accent1>
      <a:srgbClr val="F5DA86"/>
    </a:accent1>
    <a:accent2>
      <a:srgbClr val="916F06"/>
    </a:accent2>
    <a:accent3>
      <a:srgbClr val="8779C6"/>
    </a:accent3>
    <a:accent4>
      <a:srgbClr val="C0559A"/>
    </a:accent4>
    <a:accent5>
      <a:srgbClr val="00B0F0"/>
    </a:accent5>
    <a:accent6>
      <a:srgbClr val="EF97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BD69A25F855D45A12A06BCDCF7F0A0" ma:contentTypeVersion="6" ma:contentTypeDescription="Create a new document." ma:contentTypeScope="" ma:versionID="a3379010450c111d603e35d5eb1271b6">
  <xsd:schema xmlns:xsd="http://www.w3.org/2001/XMLSchema" xmlns:xs="http://www.w3.org/2001/XMLSchema" xmlns:p="http://schemas.microsoft.com/office/2006/metadata/properties" xmlns:ns2="7c543c0f-d701-4d79-b332-8f75404f8807" xmlns:ns3="b17ea8e4-3fb0-4555-9c20-069a19b46cb2" targetNamespace="http://schemas.microsoft.com/office/2006/metadata/properties" ma:root="true" ma:fieldsID="e932f876681e21a38e2923e8803f6e7f" ns2:_="" ns3:_="">
    <xsd:import namespace="7c543c0f-d701-4d79-b332-8f75404f8807"/>
    <xsd:import namespace="b17ea8e4-3fb0-4555-9c20-069a19b46c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543c0f-d701-4d79-b332-8f75404f88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7ea8e4-3fb0-4555-9c20-069a19b46cb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16149A-8DBC-4AF8-8FA9-27949624257D}">
  <ds:schemaRefs>
    <ds:schemaRef ds:uri="b17ea8e4-3fb0-4555-9c20-069a19b46cb2"/>
    <ds:schemaRef ds:uri="7c543c0f-d701-4d79-b332-8f75404f8807"/>
    <ds:schemaRef ds:uri="http://schemas.openxmlformats.org/package/2006/metadata/core-properties"/>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CD3FF8F-8BFB-430A-A25F-580F4385C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543c0f-d701-4d79-b332-8f75404f8807"/>
    <ds:schemaRef ds:uri="b17ea8e4-3fb0-4555-9c20-069a19b46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C46503-66CF-4DF7-8D9F-241D854D2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297</TotalTime>
  <Words>1209</Words>
  <Application>Microsoft Macintosh PowerPoint</Application>
  <PresentationFormat>Custom</PresentationFormat>
  <Paragraphs>94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Aktiv Grotesk SemiBold</vt:lpstr>
      <vt:lpstr>Aktiv Grotesk XBold</vt:lpstr>
      <vt:lpstr>Arial</vt:lpstr>
      <vt:lpstr>Calibri</vt:lpstr>
      <vt:lpstr>Trebuchet MS</vt:lpstr>
      <vt:lpstr>Office Theme</vt:lpstr>
      <vt:lpstr>EU-China relation and de-risking global decarbonization</vt:lpstr>
      <vt:lpstr>EU-China relations have deteriorated since the zenith reached in  December 2020 with the agreement on a Comprehensive Agreement on Investment (CAI). Here are some reasons beyond economics  March 2021: sanctions on some MEPs and European think-tanks  January 2020: Covid and the related lack of transparency on origin  February 2022: China’s stance on Russia’s invasion of Ukraine    Since then economic reasons have piled up: large bilateral deficit, overcapacity in China stemming from aggressive industrial policy, persistent lack of market access,  difficulties in cross-border data transfer, ”induced” localization and related tech transfer           3. China: Risk on potential overcapacity for green tech</vt:lpstr>
      <vt:lpstr>1. Zooming into our trade-investment relations </vt:lpstr>
      <vt:lpstr>Since the pandemic, the EU’s trade deficit with China has ballooned to USD 418bn in 2022 from a rather balanced position in the early 2000s. The trend has reverted somewhat in 2023 although mostly for cyclical reasons. The deficit could increase further in 2024 as the ICT cycle comes back</vt:lpstr>
      <vt:lpstr>China’s imports are now growing at a slower rate than global trade. Moreover, Chinese imports from the EU, including Germany, have done worse than the global average </vt:lpstr>
      <vt:lpstr>One of the reasons for the huge increase in European imports from China is the competitiveness gains China has made from deflationary forces and a cheap RMB</vt:lpstr>
      <vt:lpstr>China’s outbound FDI has also been coming down since the start of the pandemic, and has become more targeted in the manufacturing sector, a longstanding key comparative advantage for the EU, an especially in autos</vt:lpstr>
      <vt:lpstr>2. Growing strategic dependences, especially in green tech</vt:lpstr>
      <vt:lpstr>China dominates the whole value chain in green tech </vt:lpstr>
      <vt:lpstr>In terms of extraction, China’s concentration concerns far more than just rare earth metals. There are other metals where the concentration is even higher, and this does not even include China’s ownership of mines abroad.  </vt:lpstr>
      <vt:lpstr>Particularly, the concentration in refining is very high for many critical minerals </vt:lpstr>
      <vt:lpstr>On Innovation, China is also catching up quickly, obtaining a leading position in many areas </vt:lpstr>
      <vt:lpstr>China has developed a firm grip on the manufacturing of green energy products, especially solar PV. As of now, China captures 90% of solar PV manufacturing, 60% of batteries, and 43% of wind turbines. It’s a huge concentration on the manufacturing side as well. </vt:lpstr>
      <vt:lpstr>Risks from excessive concentration of supply chain of green tech</vt:lpstr>
      <vt:lpstr>A potential solution would come from a Decarbonization Partnership </vt:lpstr>
      <vt:lpstr>3. Overcapacity as a key risk going forward </vt:lpstr>
      <vt:lpstr>Even green tech is moving towards overcapacity Slower domestic demand growth means China may export more overseas for batteries and solar panels</vt:lpstr>
      <vt:lpstr>Price war for Evs on the radar EV prices in China have generally declined after Tesla cut prices in Q4 2022, and China has exported more to the world after the pile-up of inventories (higher domestic production than demand) </vt:lpstr>
      <vt:lpstr>Collapse of solar panel prices Weaker export demand has crashed solar panel prices due to overcapacity, but it is rather transitional than structural   </vt:lpstr>
      <vt:lpstr>4. Conclusions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 PROCESS</dc:title>
  <dc:creator>Hèctor Badenes</dc:creator>
  <cp:lastModifiedBy>Alicia HERRERO</cp:lastModifiedBy>
  <cp:revision>86</cp:revision>
  <dcterms:created xsi:type="dcterms:W3CDTF">2023-02-09T15:35:28Z</dcterms:created>
  <dcterms:modified xsi:type="dcterms:W3CDTF">2024-03-21T12:59:02Z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2023-02-09T00:00:00Z</vt:filetime>
  </property>
  <property fmtid="{D5CDD505-2E9C-101B-9397-08002B2CF9AE}" pid="3" name="Creator">
    <vt:lpwstr>Adobe InDesign 17.0 (Windows)</vt:lpwstr>
  </property>
  <property fmtid="{D5CDD505-2E9C-101B-9397-08002B2CF9AE}" pid="4" name="LastSaved">
    <vt:filetime>2023-02-09T00:00:00Z</vt:filetime>
  </property>
  <property fmtid="{D5CDD505-2E9C-101B-9397-08002B2CF9AE}" pid="5" name="Producer">
    <vt:lpwstr>Adobe PDF Library 16.0.3</vt:lpwstr>
  </property>
  <property fmtid="{D5CDD505-2E9C-101B-9397-08002B2CF9AE}" pid="6" name="ContentTypeId">
    <vt:lpwstr>0x0101008EBD69A25F855D45A12A06BCDCF7F0A0</vt:lpwstr>
  </property>
  <property fmtid="{D5CDD505-2E9C-101B-9397-08002B2CF9AE}" pid="7" name="MSIP_Label_6e83a6fe-0b6e-4399-9d09-a1c8d8d5000c_Enabled">
    <vt:lpwstr>true</vt:lpwstr>
  </property>
  <property fmtid="{D5CDD505-2E9C-101B-9397-08002B2CF9AE}" pid="8" name="MSIP_Label_6e83a6fe-0b6e-4399-9d09-a1c8d8d5000c_SetDate">
    <vt:lpwstr>2023-07-26T08:11:14Z</vt:lpwstr>
  </property>
  <property fmtid="{D5CDD505-2E9C-101B-9397-08002B2CF9AE}" pid="9" name="MSIP_Label_6e83a6fe-0b6e-4399-9d09-a1c8d8d5000c_Method">
    <vt:lpwstr>Privileged</vt:lpwstr>
  </property>
  <property fmtid="{D5CDD505-2E9C-101B-9397-08002B2CF9AE}" pid="10" name="MSIP_Label_6e83a6fe-0b6e-4399-9d09-a1c8d8d5000c_Name">
    <vt:lpwstr>6e83a6fe-0b6e-4399-9d09-a1c8d8d5000c</vt:lpwstr>
  </property>
  <property fmtid="{D5CDD505-2E9C-101B-9397-08002B2CF9AE}" pid="11" name="MSIP_Label_6e83a6fe-0b6e-4399-9d09-a1c8d8d5000c_SiteId">
    <vt:lpwstr>d5bb6d35-8a82-4329-b49a-5030bd6497ab</vt:lpwstr>
  </property>
  <property fmtid="{D5CDD505-2E9C-101B-9397-08002B2CF9AE}" pid="12" name="MSIP_Label_6e83a6fe-0b6e-4399-9d09-a1c8d8d5000c_ActionId">
    <vt:lpwstr>e6ddf20b-004d-4221-a954-b459bcdfc6c3</vt:lpwstr>
  </property>
  <property fmtid="{D5CDD505-2E9C-101B-9397-08002B2CF9AE}" pid="13" name="MSIP_Label_6e83a6fe-0b6e-4399-9d09-a1c8d8d5000c_ContentBits">
    <vt:lpwstr>2</vt:lpwstr>
  </property>
</Properties>
</file>