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-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8F1-1F6B-48A4-A5AC-34E43A7C7DC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193D-D5FA-4343-A88E-73773A91C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037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8F1-1F6B-48A4-A5AC-34E43A7C7DC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193D-D5FA-4343-A88E-73773A91C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81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8F1-1F6B-48A4-A5AC-34E43A7C7DC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193D-D5FA-4343-A88E-73773A91C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26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8F1-1F6B-48A4-A5AC-34E43A7C7DC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193D-D5FA-4343-A88E-73773A91C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38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8F1-1F6B-48A4-A5AC-34E43A7C7DC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193D-D5FA-4343-A88E-73773A91C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97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8F1-1F6B-48A4-A5AC-34E43A7C7DC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193D-D5FA-4343-A88E-73773A91C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24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8F1-1F6B-48A4-A5AC-34E43A7C7DC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193D-D5FA-4343-A88E-73773A91C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06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8F1-1F6B-48A4-A5AC-34E43A7C7DC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193D-D5FA-4343-A88E-73773A91C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50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8F1-1F6B-48A4-A5AC-34E43A7C7DC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193D-D5FA-4343-A88E-73773A91C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6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8F1-1F6B-48A4-A5AC-34E43A7C7DC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193D-D5FA-4343-A88E-73773A91C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98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8F1-1F6B-48A4-A5AC-34E43A7C7DC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193D-D5FA-4343-A88E-73773A91C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25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BC8F1-1F6B-48A4-A5AC-34E43A7C7DC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193D-D5FA-4343-A88E-73773A91C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35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667067" cy="591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268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6</a:t>
            </a:r>
            <a:r>
              <a:rPr lang="it-IT" b="1" dirty="0" smtClean="0"/>
              <a:t> major </a:t>
            </a:r>
            <a:r>
              <a:rPr lang="it-IT" b="1" dirty="0" err="1" smtClean="0"/>
              <a:t>problems</a:t>
            </a:r>
            <a:r>
              <a:rPr lang="it-IT" b="1" dirty="0" smtClean="0"/>
              <a:t> with RRF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 </a:t>
            </a:r>
            <a:r>
              <a:rPr lang="it-IT" dirty="0" err="1" smtClean="0"/>
              <a:t>wish</a:t>
            </a:r>
            <a:r>
              <a:rPr lang="it-IT" dirty="0" smtClean="0"/>
              <a:t> </a:t>
            </a:r>
            <a:r>
              <a:rPr lang="it-IT" dirty="0" err="1" smtClean="0"/>
              <a:t>delays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the </a:t>
            </a:r>
            <a:r>
              <a:rPr lang="it-IT" dirty="0" err="1" smtClean="0"/>
              <a:t>problem</a:t>
            </a:r>
            <a:r>
              <a:rPr lang="it-IT" dirty="0" smtClean="0"/>
              <a:t>….</a:t>
            </a:r>
          </a:p>
          <a:p>
            <a:pPr marL="0" indent="0">
              <a:buNone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Haste</a:t>
            </a:r>
            <a:r>
              <a:rPr lang="it-IT" dirty="0" smtClean="0"/>
              <a:t> and </a:t>
            </a:r>
            <a:r>
              <a:rPr lang="it-IT" dirty="0" err="1" smtClean="0"/>
              <a:t>administrative</a:t>
            </a:r>
            <a:r>
              <a:rPr lang="it-IT" dirty="0" smtClean="0"/>
              <a:t> </a:t>
            </a:r>
            <a:r>
              <a:rPr lang="it-IT" dirty="0" err="1" smtClean="0"/>
              <a:t>capacity</a:t>
            </a:r>
            <a:r>
              <a:rPr lang="it-IT" dirty="0" smtClean="0"/>
              <a:t> of </a:t>
            </a:r>
            <a:r>
              <a:rPr lang="it-IT" dirty="0" err="1" smtClean="0"/>
              <a:t>countries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Link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reforms</a:t>
            </a:r>
            <a:r>
              <a:rPr lang="it-IT" dirty="0" smtClean="0"/>
              <a:t> and </a:t>
            </a:r>
            <a:r>
              <a:rPr lang="it-IT" dirty="0" err="1" smtClean="0"/>
              <a:t>investments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Unrealistic</a:t>
            </a:r>
            <a:r>
              <a:rPr lang="it-IT" dirty="0" smtClean="0"/>
              <a:t> </a:t>
            </a:r>
            <a:r>
              <a:rPr lang="it-IT" dirty="0" err="1" smtClean="0"/>
              <a:t>estimates</a:t>
            </a:r>
            <a:r>
              <a:rPr lang="it-IT" dirty="0" smtClean="0"/>
              <a:t> of the impact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One-offs</a:t>
            </a:r>
            <a:r>
              <a:rPr lang="it-IT" dirty="0" smtClean="0"/>
              <a:t> and </a:t>
            </a:r>
            <a:r>
              <a:rPr lang="it-IT" dirty="0" err="1"/>
              <a:t>m</a:t>
            </a:r>
            <a:r>
              <a:rPr lang="it-IT" dirty="0" err="1" smtClean="0"/>
              <a:t>aintainance</a:t>
            </a:r>
            <a:r>
              <a:rPr lang="it-IT" dirty="0" smtClean="0"/>
              <a:t> </a:t>
            </a:r>
            <a:r>
              <a:rPr lang="it-IT" dirty="0" err="1" smtClean="0"/>
              <a:t>costs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Ownership</a:t>
            </a:r>
            <a:r>
              <a:rPr lang="it-IT" dirty="0" smtClean="0"/>
              <a:t> and allocative </a:t>
            </a:r>
            <a:r>
              <a:rPr lang="it-IT" dirty="0" err="1" smtClean="0"/>
              <a:t>constraints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Monitoring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01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Some </a:t>
            </a:r>
            <a:r>
              <a:rPr lang="it-IT" b="1" dirty="0" err="1" smtClean="0"/>
              <a:t>examples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80067"/>
            <a:ext cx="10515600" cy="53848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EFFECTS OF HASTE: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Superbonus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universal consent the craziest measure of the last decade. New lease of life. </a:t>
            </a:r>
            <a:endParaRPr lang="it-IT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Calculations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funds for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scholarships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numbers just did not add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2-3 LINK BETWEEN REFORMS AND INVESTMENT UNREALISTIC TARGETS AND ESTIMATED IMPACT: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Theleological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” view of RPP: Unrealistic targets because “then reforms and investments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have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to succeed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”.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Reform of justice system: Hiring 19.000 persons for 3 years to reduce the backlog of cases by 90% by 2026 and to reduce average time to complete judicial procedures by 40% by 2026. Half of hires resigned</a:t>
            </a:r>
            <a:endParaRPr lang="it-IT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Cost: €4bn. Estimated effects: extra GDP of €28bn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year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=&gt; in PDV terms, say €600bn, against one  off expenditure  of €4bn</a:t>
            </a:r>
            <a:endParaRPr lang="it-IT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reforms (school, ALMPs, public sector, …) at zero cost neglecting political opposition (e.g., Reform of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carreer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teachers and opposition of unions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total, five main reform: $200bn extra per year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(€4tn in PDV)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against 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minimal </a:t>
            </a:r>
            <a:r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costs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200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err="1" smtClean="0"/>
              <a:t>Examples</a:t>
            </a:r>
            <a:r>
              <a:rPr lang="it-IT" b="1" dirty="0" smtClean="0"/>
              <a:t> (</a:t>
            </a:r>
            <a:r>
              <a:rPr lang="it-IT" b="1" dirty="0" err="1" smtClean="0"/>
              <a:t>cont</a:t>
            </a:r>
            <a:r>
              <a:rPr lang="it-IT" b="1" dirty="0" smtClean="0"/>
              <a:t>.)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4. ONE OFFS AND MAINTANANCE COSTS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 smtClean="0"/>
              <a:t> </a:t>
            </a:r>
            <a:r>
              <a:rPr lang="it-IT" dirty="0" err="1" smtClean="0"/>
              <a:t>Pre-schools</a:t>
            </a:r>
            <a:r>
              <a:rPr lang="it-IT" dirty="0" smtClean="0"/>
              <a:t> and </a:t>
            </a:r>
            <a:r>
              <a:rPr lang="it-IT" dirty="0" err="1" smtClean="0"/>
              <a:t>kindergardens</a:t>
            </a:r>
            <a:r>
              <a:rPr lang="it-IT" dirty="0" smtClean="0"/>
              <a:t>;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local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authorities reluctant to implement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them</a:t>
            </a:r>
            <a:r>
              <a:rPr 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Many one-offs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Examples: scholarships, extra PhDs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big burst for four years, then back to normal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OWNERSHIP AND ALLOCATIVE CONSTRAINTS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Digitization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schools: almost €6bn. Almost no money (and certainly no money for maintenance) for sport, integration, extracurricular activities. But lot of talk of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metaverse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eduverse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AI, neural networks, virtual reality, augmented reality, etc.; and of “emotional well being”, “empathy”, “relational skills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”.</a:t>
            </a:r>
            <a:r>
              <a:rPr lang="it-IT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government cut €12bn spending on social spending by half, to give it to Enel for projects on  “energy poverty” (whatever that means….) 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MONITORING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Quite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incredibly, after three years non fully functioning accounting system in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place</a:t>
            </a:r>
            <a:r>
              <a:rPr lang="it-IT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it-IT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Both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internal and external (by media, public and international organizations) is extremely problematic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Informed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 debate also problematic </a:t>
            </a:r>
            <a:endParaRPr lang="it-IT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en-US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498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410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6 major problems with RRF</vt:lpstr>
      <vt:lpstr>Some examples</vt:lpstr>
      <vt:lpstr>Examples (cont.)</vt:lpstr>
    </vt:vector>
  </TitlesOfParts>
  <Company>Universita' Luigi Bocconi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Tito Boeri</dc:creator>
  <cp:lastModifiedBy>Tito Boeri</cp:lastModifiedBy>
  <cp:revision>6</cp:revision>
  <dcterms:created xsi:type="dcterms:W3CDTF">2024-04-17T07:16:57Z</dcterms:created>
  <dcterms:modified xsi:type="dcterms:W3CDTF">2024-04-17T07:51:58Z</dcterms:modified>
</cp:coreProperties>
</file>